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2" r:id="rId6"/>
    <p:sldId id="263" r:id="rId7"/>
    <p:sldId id="260" r:id="rId8"/>
    <p:sldId id="261" r:id="rId9"/>
    <p:sldId id="262" r:id="rId10"/>
    <p:sldId id="269" r:id="rId11"/>
    <p:sldId id="270" r:id="rId12"/>
    <p:sldId id="280" r:id="rId13"/>
    <p:sldId id="279" r:id="rId14"/>
    <p:sldId id="278" r:id="rId15"/>
    <p:sldId id="266" r:id="rId16"/>
    <p:sldId id="273" r:id="rId17"/>
    <p:sldId id="281" r:id="rId18"/>
    <p:sldId id="275" r:id="rId19"/>
    <p:sldId id="274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0539E-570D-4B7E-B64C-3B9A9C4F9FF9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0260-0FE7-4C67-BF75-86879E09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54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0260-0FE7-4C67-BF75-86879E0963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A577-F4E2-468D-B363-9A731D5CA5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5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0260-0FE7-4C67-BF75-86879E0963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73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0260-0FE7-4C67-BF75-86879E0963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1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0260-0FE7-4C67-BF75-86879E0963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2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0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2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7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8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6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5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8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0C57-4D91-4A04-BE7A-068185A4518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B97D-07D9-45DD-8BA3-BDF6DFCB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4.emf"/><Relationship Id="rId3" Type="http://schemas.openxmlformats.org/officeDocument/2006/relationships/image" Target="../media/image35.pn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47.e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2.emf"/><Relationship Id="rId22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11" Type="http://schemas.openxmlformats.org/officeDocument/2006/relationships/image" Target="../media/image51.png"/><Relationship Id="rId5" Type="http://schemas.openxmlformats.org/officeDocument/2006/relationships/image" Target="../media/image52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7.tiff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4.e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4.emf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3.jpe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emf"/><Relationship Id="rId5" Type="http://schemas.microsoft.com/office/2007/relationships/hdphoto" Target="../media/hdphoto2.wdp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4.png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79009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Investigation of spinal cord processing of pain and touch in a rat model of SYNGAP1 haploinsufficiency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03477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Katarzyna Mazur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Torsney lab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University of Edinburgh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39058" y="4690533"/>
            <a:ext cx="5113884" cy="1100033"/>
            <a:chOff x="3632990" y="5013001"/>
            <a:chExt cx="5113884" cy="1100033"/>
          </a:xfrm>
        </p:grpSpPr>
        <p:pic>
          <p:nvPicPr>
            <p:cNvPr id="5" name="Picture 6" descr="Ho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81" b="95238" l="599" r="98204">
                          <a14:foregroundMark x1="49701" y1="23333" x2="31138" y2="2381"/>
                          <a14:foregroundMark x1="15269" y1="3810" x2="15269" y2="3810"/>
                          <a14:foregroundMark x1="14970" y1="5238" x2="32335" y2="2381"/>
                          <a14:foregroundMark x1="14970" y1="3333" x2="2695" y2="30476"/>
                          <a14:foregroundMark x1="599" y1="80000" x2="15868" y2="94286"/>
                          <a14:foregroundMark x1="15868" y1="96190" x2="43713" y2="95238"/>
                          <a14:foregroundMark x1="47006" y1="92381" x2="89521" y2="65238"/>
                          <a14:foregroundMark x1="52994" y1="26190" x2="85329" y2="33333"/>
                          <a14:foregroundMark x1="63174" y1="33333" x2="70958" y2="33810"/>
                          <a14:foregroundMark x1="52695" y1="50476" x2="96108" y2="46667"/>
                          <a14:foregroundMark x1="52395" y1="58571" x2="84731" y2="58571"/>
                          <a14:foregroundMark x1="51796" y1="72857" x2="66766" y2="74286"/>
                          <a14:foregroundMark x1="87425" y1="44286" x2="98204" y2="45714"/>
                          <a14:foregroundMark x1="90419" y1="41905" x2="93114" y2="41905"/>
                          <a14:foregroundMark x1="94311" y1="44286" x2="97904" y2="44286"/>
                          <a14:backgroundMark x1="50299" y1="5238" x2="56287" y2="18095"/>
                          <a14:backgroundMark x1="56287" y1="18095" x2="99401" y2="323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990" y="5154763"/>
              <a:ext cx="1483418" cy="931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1" descr="https://www.ed.ac.uk/sites/default/files/styles/subsite_brand_landscape_breakpoints_theme_uoe_tv_1x/public/cdbs_logo_transp_426x241.png?itok=TBEMgd-Z&amp;timestamp=15289726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376" y="5217497"/>
              <a:ext cx="1425337" cy="80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9681" y="5013001"/>
              <a:ext cx="1377193" cy="110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2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r="71995"/>
          <a:stretch/>
        </p:blipFill>
        <p:spPr bwMode="auto">
          <a:xfrm>
            <a:off x="1709687" y="1460234"/>
            <a:ext cx="2195360" cy="20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10" y="1496939"/>
            <a:ext cx="1845166" cy="20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4813" y="3220724"/>
            <a:ext cx="180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rimary afferent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lectrical properties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7100" y="3413605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pinal neuron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atch recording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48142" y="1344198"/>
            <a:ext cx="2024354" cy="2138136"/>
            <a:chOff x="239795" y="2442941"/>
            <a:chExt cx="2024354" cy="2138136"/>
          </a:xfrm>
        </p:grpSpPr>
        <p:sp>
          <p:nvSpPr>
            <p:cNvPr id="17" name="Rectangle 16"/>
            <p:cNvSpPr/>
            <p:nvPr/>
          </p:nvSpPr>
          <p:spPr>
            <a:xfrm>
              <a:off x="1313859" y="2442941"/>
              <a:ext cx="950290" cy="5801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3858" y="3023098"/>
              <a:ext cx="950290" cy="155797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795" y="245192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nociceptive</a:t>
              </a:r>
              <a:endPara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1481712" y="3091823"/>
              <a:ext cx="194166" cy="1420525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287546" y="2511273"/>
              <a:ext cx="194166" cy="443493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85894" y="2733019"/>
              <a:ext cx="7279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2"/>
              <a:endCxn id="21" idx="1"/>
            </p:cNvCxnSpPr>
            <p:nvPr/>
          </p:nvCxnSpPr>
          <p:spPr>
            <a:xfrm>
              <a:off x="554144" y="3802086"/>
              <a:ext cx="92756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9795" y="3525087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tactile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characterisation of Syngap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spinal processing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04408" y="1754265"/>
            <a:ext cx="591445" cy="1069073"/>
            <a:chOff x="5209284" y="1247161"/>
            <a:chExt cx="591445" cy="1069073"/>
          </a:xfrm>
        </p:grpSpPr>
        <p:sp>
          <p:nvSpPr>
            <p:cNvPr id="27" name="Oval 26"/>
            <p:cNvSpPr/>
            <p:nvPr/>
          </p:nvSpPr>
          <p:spPr>
            <a:xfrm>
              <a:off x="5209284" y="2047092"/>
              <a:ext cx="269142" cy="2691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353282" y="2004229"/>
              <a:ext cx="87313" cy="85725"/>
            </a:xfrm>
            <a:custGeom>
              <a:avLst/>
              <a:gdLst>
                <a:gd name="connsiteX0" fmla="*/ 28575 w 87313"/>
                <a:gd name="connsiteY0" fmla="*/ 0 h 85725"/>
                <a:gd name="connsiteX1" fmla="*/ 0 w 87313"/>
                <a:gd name="connsiteY1" fmla="*/ 74613 h 85725"/>
                <a:gd name="connsiteX2" fmla="*/ 50800 w 87313"/>
                <a:gd name="connsiteY2" fmla="*/ 85725 h 85725"/>
                <a:gd name="connsiteX3" fmla="*/ 87313 w 87313"/>
                <a:gd name="connsiteY3" fmla="*/ 25400 h 85725"/>
                <a:gd name="connsiteX4" fmla="*/ 28575 w 87313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13" h="85725">
                  <a:moveTo>
                    <a:pt x="28575" y="0"/>
                  </a:moveTo>
                  <a:lnTo>
                    <a:pt x="0" y="74613"/>
                  </a:lnTo>
                  <a:lnTo>
                    <a:pt x="50800" y="85725"/>
                  </a:lnTo>
                  <a:lnTo>
                    <a:pt x="87313" y="254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338707" y="1247161"/>
              <a:ext cx="315077" cy="890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377059" y="1411860"/>
              <a:ext cx="423670" cy="73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09701" y="685192"/>
            <a:ext cx="591445" cy="1069073"/>
            <a:chOff x="5209284" y="1247161"/>
            <a:chExt cx="591445" cy="1069073"/>
          </a:xfrm>
        </p:grpSpPr>
        <p:sp>
          <p:nvSpPr>
            <p:cNvPr id="33" name="Oval 32"/>
            <p:cNvSpPr/>
            <p:nvPr/>
          </p:nvSpPr>
          <p:spPr>
            <a:xfrm>
              <a:off x="5209284" y="2047092"/>
              <a:ext cx="269142" cy="2691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53282" y="2004229"/>
              <a:ext cx="87313" cy="85725"/>
            </a:xfrm>
            <a:custGeom>
              <a:avLst/>
              <a:gdLst>
                <a:gd name="connsiteX0" fmla="*/ 28575 w 87313"/>
                <a:gd name="connsiteY0" fmla="*/ 0 h 85725"/>
                <a:gd name="connsiteX1" fmla="*/ 0 w 87313"/>
                <a:gd name="connsiteY1" fmla="*/ 74613 h 85725"/>
                <a:gd name="connsiteX2" fmla="*/ 50800 w 87313"/>
                <a:gd name="connsiteY2" fmla="*/ 85725 h 85725"/>
                <a:gd name="connsiteX3" fmla="*/ 87313 w 87313"/>
                <a:gd name="connsiteY3" fmla="*/ 25400 h 85725"/>
                <a:gd name="connsiteX4" fmla="*/ 28575 w 87313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13" h="85725">
                  <a:moveTo>
                    <a:pt x="28575" y="0"/>
                  </a:moveTo>
                  <a:lnTo>
                    <a:pt x="0" y="74613"/>
                  </a:lnTo>
                  <a:lnTo>
                    <a:pt x="50800" y="85725"/>
                  </a:lnTo>
                  <a:lnTo>
                    <a:pt x="87313" y="254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5338707" y="1247161"/>
              <a:ext cx="315077" cy="890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377059" y="1411860"/>
              <a:ext cx="423670" cy="73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14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16200000" flipH="1">
            <a:off x="5472862" y="4264139"/>
            <a:ext cx="1683187" cy="2120252"/>
            <a:chOff x="2713584" y="2483319"/>
            <a:chExt cx="1683187" cy="2120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0"/>
            <a:stretch/>
          </p:blipFill>
          <p:spPr>
            <a:xfrm>
              <a:off x="3034145" y="2555925"/>
              <a:ext cx="1362626" cy="20476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6" r="85188"/>
            <a:stretch/>
          </p:blipFill>
          <p:spPr>
            <a:xfrm>
              <a:off x="2713584" y="2483319"/>
              <a:ext cx="324421" cy="2047646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r="71995"/>
          <a:stretch/>
        </p:blipFill>
        <p:spPr bwMode="auto">
          <a:xfrm>
            <a:off x="1709687" y="1460234"/>
            <a:ext cx="2195360" cy="20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10" y="1496939"/>
            <a:ext cx="1845166" cy="20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82689" y="6278643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pinal networks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48142" y="1344198"/>
            <a:ext cx="2024354" cy="2138136"/>
            <a:chOff x="239795" y="2442941"/>
            <a:chExt cx="2024354" cy="2138136"/>
          </a:xfrm>
        </p:grpSpPr>
        <p:sp>
          <p:nvSpPr>
            <p:cNvPr id="17" name="Rectangle 16"/>
            <p:cNvSpPr/>
            <p:nvPr/>
          </p:nvSpPr>
          <p:spPr>
            <a:xfrm>
              <a:off x="1313859" y="2442941"/>
              <a:ext cx="950290" cy="5801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3858" y="3023098"/>
              <a:ext cx="950290" cy="155797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795" y="245192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nociceptive</a:t>
              </a:r>
              <a:endPara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1481712" y="3091823"/>
              <a:ext cx="194166" cy="1420525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287546" y="2511273"/>
              <a:ext cx="194166" cy="443493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85894" y="2733019"/>
              <a:ext cx="7279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2"/>
              <a:endCxn id="21" idx="1"/>
            </p:cNvCxnSpPr>
            <p:nvPr/>
          </p:nvCxnSpPr>
          <p:spPr>
            <a:xfrm>
              <a:off x="554144" y="3802086"/>
              <a:ext cx="92756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9795" y="3525087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tactile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characterisation of Syngap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spinal processing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24722" y="776468"/>
            <a:ext cx="1334913" cy="3202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904813" y="3220724"/>
            <a:ext cx="180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rimary afferent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lectrical properties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7100" y="3413605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pinal neuron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atch recording</a:t>
            </a:r>
          </a:p>
        </p:txBody>
      </p:sp>
    </p:spTree>
    <p:extLst>
      <p:ext uri="{BB962C8B-B14F-4D97-AF65-F5344CB8AC3E}">
        <p14:creationId xmlns:p14="http://schemas.microsoft.com/office/powerpoint/2010/main" val="38170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t="14505" r="71995"/>
          <a:stretch/>
        </p:blipFill>
        <p:spPr bwMode="auto">
          <a:xfrm>
            <a:off x="61444" y="2909125"/>
            <a:ext cx="1760460" cy="168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t="9593" r="69501" b="2464"/>
          <a:stretch/>
        </p:blipFill>
        <p:spPr>
          <a:xfrm>
            <a:off x="2844518" y="699175"/>
            <a:ext cx="1347389" cy="19136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30152" t="14629" r="37675" b="9124"/>
          <a:stretch/>
        </p:blipFill>
        <p:spPr>
          <a:xfrm>
            <a:off x="2732140" y="2960419"/>
            <a:ext cx="1421296" cy="1659118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62643"/>
              </p:ext>
            </p:extLst>
          </p:nvPr>
        </p:nvGraphicFramePr>
        <p:xfrm>
          <a:off x="7884521" y="4615485"/>
          <a:ext cx="1738164" cy="207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Prism 9" r:id="rId5" imgW="2285421" imgH="2727447" progId="Prism9.Document">
                  <p:embed/>
                </p:oleObj>
              </mc:Choice>
              <mc:Fallback>
                <p:oleObj name="Prism 9" r:id="rId5" imgW="2285421" imgH="2727447" progId="Prism9.Document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4521" y="4615485"/>
                        <a:ext cx="1738164" cy="2073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33509"/>
              </p:ext>
            </p:extLst>
          </p:nvPr>
        </p:nvGraphicFramePr>
        <p:xfrm>
          <a:off x="7879073" y="539001"/>
          <a:ext cx="1647634" cy="207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Prism 9" r:id="rId7" imgW="2166576" imgH="2727447" progId="Prism9.Document">
                  <p:embed/>
                </p:oleObj>
              </mc:Choice>
              <mc:Fallback>
                <p:oleObj name="Prism 9" r:id="rId7" imgW="2166576" imgH="2727447" progId="Prism9.Document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9073" y="539001"/>
                        <a:ext cx="1647634" cy="2073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72469"/>
              </p:ext>
            </p:extLst>
          </p:nvPr>
        </p:nvGraphicFramePr>
        <p:xfrm>
          <a:off x="7881797" y="2590871"/>
          <a:ext cx="1738164" cy="207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Prism 9" r:id="rId9" imgW="2285421" imgH="2727447" progId="Prism9.Document">
                  <p:embed/>
                </p:oleObj>
              </mc:Choice>
              <mc:Fallback>
                <p:oleObj name="Prism 9" r:id="rId9" imgW="2285421" imgH="2727447" progId="Prism9.Document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81797" y="2590871"/>
                        <a:ext cx="1738164" cy="2073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44442"/>
              </p:ext>
            </p:extLst>
          </p:nvPr>
        </p:nvGraphicFramePr>
        <p:xfrm>
          <a:off x="9331880" y="545084"/>
          <a:ext cx="2946489" cy="216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Prism 9" r:id="rId11" imgW="4081418" imgH="2999553" progId="Prism9.Document">
                  <p:embed/>
                </p:oleObj>
              </mc:Choice>
              <mc:Fallback>
                <p:oleObj name="Prism 9" r:id="rId11" imgW="4081418" imgH="2999553" progId="Prism9.Document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31880" y="545084"/>
                        <a:ext cx="2946489" cy="216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4135"/>
              </p:ext>
            </p:extLst>
          </p:nvPr>
        </p:nvGraphicFramePr>
        <p:xfrm>
          <a:off x="4437365" y="745458"/>
          <a:ext cx="168275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Prism 9" r:id="rId13" imgW="2206191" imgH="2455521" progId="Prism9.Document">
                  <p:embed/>
                </p:oleObj>
              </mc:Choice>
              <mc:Fallback>
                <p:oleObj name="Prism 9" r:id="rId13" imgW="2206191" imgH="2455521" progId="Prism9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7365" y="745458"/>
                        <a:ext cx="1682750" cy="187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16667"/>
              </p:ext>
            </p:extLst>
          </p:nvPr>
        </p:nvGraphicFramePr>
        <p:xfrm>
          <a:off x="4437365" y="2798449"/>
          <a:ext cx="17399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Prism 9" r:id="rId15" imgW="2282180" imgH="2455521" progId="Prism9.Document">
                  <p:embed/>
                </p:oleObj>
              </mc:Choice>
              <mc:Fallback>
                <p:oleObj name="Prism 9" r:id="rId15" imgW="2282180" imgH="2455521" progId="Prism9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37365" y="2798449"/>
                        <a:ext cx="1739900" cy="187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13113"/>
              </p:ext>
            </p:extLst>
          </p:nvPr>
        </p:nvGraphicFramePr>
        <p:xfrm>
          <a:off x="4436571" y="4817423"/>
          <a:ext cx="1741488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Prism 9" r:id="rId17" imgW="2282180" imgH="2455521" progId="Prism9.Document">
                  <p:embed/>
                </p:oleObj>
              </mc:Choice>
              <mc:Fallback>
                <p:oleObj name="Prism 9" r:id="rId17" imgW="2282180" imgH="2455521" progId="Prism9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36571" y="4817423"/>
                        <a:ext cx="1741488" cy="187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42083" y="2262223"/>
            <a:ext cx="369332" cy="28190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ncreasing electrical stimulation intensity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properties of primary afferents are unaltered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7600" y="895350"/>
            <a:ext cx="0" cy="536575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84705" t="10869" r="1737" b="54737"/>
          <a:stretch/>
        </p:blipFill>
        <p:spPr>
          <a:xfrm>
            <a:off x="3892433" y="6072898"/>
            <a:ext cx="598948" cy="7484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13406" y="4895446"/>
            <a:ext cx="1564920" cy="1792493"/>
            <a:chOff x="2713406" y="4895446"/>
            <a:chExt cx="1564920" cy="17924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62423" t="10285" r="3605" b="13468"/>
            <a:stretch/>
          </p:blipFill>
          <p:spPr>
            <a:xfrm>
              <a:off x="2713406" y="5028821"/>
              <a:ext cx="1500808" cy="165911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714750" y="4895446"/>
              <a:ext cx="563576" cy="889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168962" y="5199732"/>
            <a:ext cx="115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 tactile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 pain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68962" y="3118144"/>
            <a:ext cx="115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 tactile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 pain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69213" y="974457"/>
            <a:ext cx="11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tactile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84705" t="10869" r="1737" b="54737"/>
          <a:stretch/>
        </p:blipFill>
        <p:spPr>
          <a:xfrm>
            <a:off x="3785727" y="1788745"/>
            <a:ext cx="598948" cy="7484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l="84705" t="10869" r="1737" b="54737"/>
          <a:stretch/>
        </p:blipFill>
        <p:spPr>
          <a:xfrm>
            <a:off x="3785727" y="3960193"/>
            <a:ext cx="598948" cy="74841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1055" y="2458260"/>
            <a:ext cx="1770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ompound action potential</a:t>
            </a:r>
          </a:p>
          <a:p>
            <a:pPr algn="ctr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(CAP) recording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22" y="4453740"/>
            <a:ext cx="1770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~P21 isolated dorsal root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59593"/>
              </p:ext>
            </p:extLst>
          </p:nvPr>
        </p:nvGraphicFramePr>
        <p:xfrm>
          <a:off x="6127020" y="783870"/>
          <a:ext cx="1623154" cy="18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Prism 9" r:id="rId19" imgW="2180262" imgH="2455521" progId="Prism9.Document">
                  <p:embed/>
                </p:oleObj>
              </mc:Choice>
              <mc:Fallback>
                <p:oleObj name="Prism 9" r:id="rId19" imgW="2180262" imgH="2455521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27020" y="783870"/>
                        <a:ext cx="1623154" cy="182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91488"/>
              </p:ext>
            </p:extLst>
          </p:nvPr>
        </p:nvGraphicFramePr>
        <p:xfrm>
          <a:off x="6120115" y="2835104"/>
          <a:ext cx="1766200" cy="18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Prism 9" r:id="rId21" imgW="2372214" imgH="2455521" progId="Prism9.Document">
                  <p:embed/>
                </p:oleObj>
              </mc:Choice>
              <mc:Fallback>
                <p:oleObj name="Prism 9" r:id="rId21" imgW="2372214" imgH="2455521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20115" y="2835104"/>
                        <a:ext cx="1766200" cy="182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817388"/>
              </p:ext>
            </p:extLst>
          </p:nvPr>
        </p:nvGraphicFramePr>
        <p:xfrm>
          <a:off x="6177265" y="4859082"/>
          <a:ext cx="1704726" cy="18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Prism 9" r:id="rId23" imgW="2289743" imgH="2455521" progId="Prism9.Document">
                  <p:embed/>
                </p:oleObj>
              </mc:Choice>
              <mc:Fallback>
                <p:oleObj name="Prism 9" r:id="rId23" imgW="2289743" imgH="2455521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77265" y="4859082"/>
                        <a:ext cx="1704726" cy="182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2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amplitude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monosynaptic inputs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tactile, but not pain,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laminae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0" y="1739772"/>
            <a:ext cx="1845166" cy="20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2370577" y="1380041"/>
            <a:ext cx="2147406" cy="2788579"/>
            <a:chOff x="3696999" y="1740820"/>
            <a:chExt cx="2147406" cy="2788579"/>
          </a:xfrm>
        </p:grpSpPr>
        <p:sp>
          <p:nvSpPr>
            <p:cNvPr id="7" name="Rectangle 6"/>
            <p:cNvSpPr/>
            <p:nvPr/>
          </p:nvSpPr>
          <p:spPr>
            <a:xfrm>
              <a:off x="4894115" y="2391263"/>
              <a:ext cx="950290" cy="5801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4114" y="2971420"/>
              <a:ext cx="950290" cy="155797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96999" y="2181663"/>
              <a:ext cx="1228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onosynaptic</a:t>
              </a:r>
            </a:p>
            <a:p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nociceptive</a:t>
              </a:r>
              <a:endPara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166150" y="2675201"/>
              <a:ext cx="873706" cy="61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059707" y="2552531"/>
              <a:ext cx="550" cy="269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111771" y="1740820"/>
              <a:ext cx="591445" cy="1069073"/>
              <a:chOff x="5209284" y="1247161"/>
              <a:chExt cx="591445" cy="106907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209284" y="2047092"/>
                <a:ext cx="269142" cy="26914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353282" y="2004229"/>
                <a:ext cx="87313" cy="85725"/>
              </a:xfrm>
              <a:custGeom>
                <a:avLst/>
                <a:gdLst>
                  <a:gd name="connsiteX0" fmla="*/ 28575 w 87313"/>
                  <a:gd name="connsiteY0" fmla="*/ 0 h 85725"/>
                  <a:gd name="connsiteX1" fmla="*/ 0 w 87313"/>
                  <a:gd name="connsiteY1" fmla="*/ 74613 h 85725"/>
                  <a:gd name="connsiteX2" fmla="*/ 50800 w 87313"/>
                  <a:gd name="connsiteY2" fmla="*/ 85725 h 85725"/>
                  <a:gd name="connsiteX3" fmla="*/ 87313 w 87313"/>
                  <a:gd name="connsiteY3" fmla="*/ 25400 h 85725"/>
                  <a:gd name="connsiteX4" fmla="*/ 28575 w 87313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13" h="85725">
                    <a:moveTo>
                      <a:pt x="28575" y="0"/>
                    </a:moveTo>
                    <a:lnTo>
                      <a:pt x="0" y="74613"/>
                    </a:lnTo>
                    <a:lnTo>
                      <a:pt x="50800" y="85725"/>
                    </a:lnTo>
                    <a:lnTo>
                      <a:pt x="87313" y="25400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5338707" y="1247161"/>
                <a:ext cx="315077" cy="89072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5377059" y="1411860"/>
                <a:ext cx="423670" cy="73832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TextBox 111"/>
          <p:cNvSpPr txBox="1"/>
          <p:nvPr/>
        </p:nvSpPr>
        <p:spPr>
          <a:xfrm>
            <a:off x="119166" y="1308112"/>
            <a:ext cx="4063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whole-cell patch clamp recording</a:t>
            </a:r>
          </a:p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-70mV, Cs-based low Cl</a:t>
            </a:r>
            <a:r>
              <a:rPr lang="en-GB" sz="105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internal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V="1">
            <a:off x="1084195" y="2103477"/>
            <a:ext cx="2418625" cy="7783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084195" y="3074647"/>
            <a:ext cx="2378073" cy="10365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6821" y="3761381"/>
            <a:ext cx="1770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~P21 spinal slice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85308"/>
              </p:ext>
            </p:extLst>
          </p:nvPr>
        </p:nvGraphicFramePr>
        <p:xfrm>
          <a:off x="8455439" y="551108"/>
          <a:ext cx="2174462" cy="22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Prism 9" r:id="rId5" imgW="2619267" imgH="2742119" progId="Prism9.Document">
                  <p:embed/>
                </p:oleObj>
              </mc:Choice>
              <mc:Fallback>
                <p:oleObj name="Prism 9" r:id="rId5" imgW="2619267" imgH="2742119" progId="Prism9.Document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5439" y="551108"/>
                        <a:ext cx="2174462" cy="2275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737" y="945409"/>
            <a:ext cx="2661849" cy="169508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059616" y="2889144"/>
            <a:ext cx="595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naltered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mono EPSC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amplitude in superficial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laminae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09789" y="1515953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oth sexes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WT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n=8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n=10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647" y="4632735"/>
            <a:ext cx="3762095" cy="1797727"/>
            <a:chOff x="327647" y="4632735"/>
            <a:chExt cx="3762095" cy="1797727"/>
          </a:xfrm>
        </p:grpSpPr>
        <p:sp>
          <p:nvSpPr>
            <p:cNvPr id="131" name="TextBox 130"/>
            <p:cNvSpPr txBox="1"/>
            <p:nvPr/>
          </p:nvSpPr>
          <p:spPr>
            <a:xfrm>
              <a:off x="327647" y="5600619"/>
              <a:ext cx="1862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compare monosynaptic 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AMPAR-mediated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EPSC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307" y="4632735"/>
              <a:ext cx="1741497" cy="86673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63420" y="4699393"/>
              <a:ext cx="1626322" cy="131554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88307" y="6168852"/>
              <a:ext cx="2722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nput characterisation: Dickie et al., 2017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amplitude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monosynaptic inputs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tactile, but not pain,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laminae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570351" y="2027959"/>
            <a:ext cx="950291" cy="2138136"/>
            <a:chOff x="4894114" y="2391263"/>
            <a:chExt cx="950291" cy="2138136"/>
          </a:xfrm>
        </p:grpSpPr>
        <p:sp>
          <p:nvSpPr>
            <p:cNvPr id="26" name="Rectangle 25"/>
            <p:cNvSpPr/>
            <p:nvPr/>
          </p:nvSpPr>
          <p:spPr>
            <a:xfrm>
              <a:off x="4894115" y="2391263"/>
              <a:ext cx="950290" cy="5801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94114" y="2971420"/>
              <a:ext cx="950290" cy="155797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55769" y="2497888"/>
              <a:ext cx="87313" cy="85725"/>
            </a:xfrm>
            <a:custGeom>
              <a:avLst/>
              <a:gdLst>
                <a:gd name="connsiteX0" fmla="*/ 28575 w 87313"/>
                <a:gd name="connsiteY0" fmla="*/ 0 h 85725"/>
                <a:gd name="connsiteX1" fmla="*/ 0 w 87313"/>
                <a:gd name="connsiteY1" fmla="*/ 74613 h 85725"/>
                <a:gd name="connsiteX2" fmla="*/ 50800 w 87313"/>
                <a:gd name="connsiteY2" fmla="*/ 85725 h 85725"/>
                <a:gd name="connsiteX3" fmla="*/ 87313 w 87313"/>
                <a:gd name="connsiteY3" fmla="*/ 25400 h 85725"/>
                <a:gd name="connsiteX4" fmla="*/ 28575 w 87313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13" h="85725">
                  <a:moveTo>
                    <a:pt x="28575" y="0"/>
                  </a:moveTo>
                  <a:lnTo>
                    <a:pt x="0" y="74613"/>
                  </a:lnTo>
                  <a:lnTo>
                    <a:pt x="50800" y="85725"/>
                  </a:lnTo>
                  <a:lnTo>
                    <a:pt x="87313" y="2540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73234" y="2453740"/>
            <a:ext cx="2006219" cy="1069073"/>
            <a:chOff x="3696997" y="2817044"/>
            <a:chExt cx="2006219" cy="106907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166150" y="3731740"/>
              <a:ext cx="89581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96997" y="3265787"/>
              <a:ext cx="1228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monosynaptic</a:t>
              </a:r>
            </a:p>
            <a:p>
              <a:r>
                <a:rPr lang="en-GB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tactile</a:t>
              </a:r>
              <a:endParaRPr lang="en-GB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5061694" y="3615837"/>
              <a:ext cx="550" cy="26914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111771" y="2817044"/>
              <a:ext cx="591445" cy="1069073"/>
              <a:chOff x="5209284" y="1247161"/>
              <a:chExt cx="591445" cy="106907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209284" y="2047092"/>
                <a:ext cx="269142" cy="26914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5353282" y="2004229"/>
                <a:ext cx="87313" cy="85725"/>
              </a:xfrm>
              <a:custGeom>
                <a:avLst/>
                <a:gdLst>
                  <a:gd name="connsiteX0" fmla="*/ 28575 w 87313"/>
                  <a:gd name="connsiteY0" fmla="*/ 0 h 85725"/>
                  <a:gd name="connsiteX1" fmla="*/ 0 w 87313"/>
                  <a:gd name="connsiteY1" fmla="*/ 74613 h 85725"/>
                  <a:gd name="connsiteX2" fmla="*/ 50800 w 87313"/>
                  <a:gd name="connsiteY2" fmla="*/ 85725 h 85725"/>
                  <a:gd name="connsiteX3" fmla="*/ 87313 w 87313"/>
                  <a:gd name="connsiteY3" fmla="*/ 25400 h 85725"/>
                  <a:gd name="connsiteX4" fmla="*/ 28575 w 87313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13" h="85725">
                    <a:moveTo>
                      <a:pt x="28575" y="0"/>
                    </a:moveTo>
                    <a:lnTo>
                      <a:pt x="0" y="74613"/>
                    </a:lnTo>
                    <a:lnTo>
                      <a:pt x="50800" y="85725"/>
                    </a:lnTo>
                    <a:lnTo>
                      <a:pt x="87313" y="25400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5338707" y="1247161"/>
                <a:ext cx="315077" cy="89072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5377059" y="1411860"/>
                <a:ext cx="423670" cy="73832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469551"/>
              </p:ext>
            </p:extLst>
          </p:nvPr>
        </p:nvGraphicFramePr>
        <p:xfrm>
          <a:off x="8523967" y="3214851"/>
          <a:ext cx="2105934" cy="227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Prism 9" r:id="rId4" imgW="2536796" imgH="2742119" progId="Prism9.Document">
                  <p:embed/>
                </p:oleObj>
              </mc:Choice>
              <mc:Fallback>
                <p:oleObj name="Prism 9" r:id="rId4" imgW="2536796" imgH="2742119" progId="Prism9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3967" y="3214851"/>
                        <a:ext cx="2105934" cy="227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780" y="3804779"/>
            <a:ext cx="2651761" cy="168787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59615" y="5745632"/>
            <a:ext cx="595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ono EPSC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amplitude in deep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laminae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68241"/>
              </p:ext>
            </p:extLst>
          </p:nvPr>
        </p:nvGraphicFramePr>
        <p:xfrm>
          <a:off x="8455439" y="551108"/>
          <a:ext cx="2174462" cy="22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Prism 9" r:id="rId7" imgW="2619267" imgH="2742119" progId="Prism9.Document">
                  <p:embed/>
                </p:oleObj>
              </mc:Choice>
              <mc:Fallback>
                <p:oleObj name="Prism 9" r:id="rId7" imgW="2619267" imgH="2742119" progId="Prism9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55439" y="551108"/>
                        <a:ext cx="2174462" cy="2275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737" y="945409"/>
            <a:ext cx="2661849" cy="169508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59616" y="2889144"/>
            <a:ext cx="595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naltered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mono EPSC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amplitude in superficial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laminae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83957" y="6350317"/>
            <a:ext cx="790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otential spinal deficit in the processing of tactile, but not pain, inputs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009789" y="4210742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oth sexes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WT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n=5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n=7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009789" y="1515953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oth sexes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WT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n=8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n=10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0" y="1739772"/>
            <a:ext cx="1845166" cy="20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19166" y="1308112"/>
            <a:ext cx="4063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whole-cell patch clamp recording</a:t>
            </a:r>
          </a:p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-70mV, Cs-based low Cl</a:t>
            </a:r>
            <a:r>
              <a:rPr lang="en-GB" sz="105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internal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1084195" y="2103477"/>
            <a:ext cx="2418625" cy="7783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84195" y="3074647"/>
            <a:ext cx="2378073" cy="10365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6821" y="3761381"/>
            <a:ext cx="1770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~P21 spinal slice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27647" y="4632735"/>
            <a:ext cx="3762095" cy="1797727"/>
            <a:chOff x="327647" y="4632735"/>
            <a:chExt cx="3762095" cy="1797727"/>
          </a:xfrm>
        </p:grpSpPr>
        <p:sp>
          <p:nvSpPr>
            <p:cNvPr id="72" name="TextBox 71"/>
            <p:cNvSpPr txBox="1"/>
            <p:nvPr/>
          </p:nvSpPr>
          <p:spPr>
            <a:xfrm>
              <a:off x="327647" y="5600619"/>
              <a:ext cx="1862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compare monosynaptic 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AMPAR-mediated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EPSC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8307" y="4632735"/>
              <a:ext cx="1741497" cy="86673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63420" y="4699393"/>
              <a:ext cx="1626322" cy="131554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88307" y="6168852"/>
              <a:ext cx="2722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nput characterisation: Dickie et al., 2017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871" y="2544585"/>
            <a:ext cx="1683187" cy="1685843"/>
            <a:chOff x="2713584" y="2490207"/>
            <a:chExt cx="1683187" cy="1685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0" b="28027"/>
            <a:stretch/>
          </p:blipFill>
          <p:spPr>
            <a:xfrm>
              <a:off x="3034145" y="2555925"/>
              <a:ext cx="1362626" cy="14737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6" r="85188" b="17669"/>
            <a:stretch/>
          </p:blipFill>
          <p:spPr>
            <a:xfrm>
              <a:off x="2713584" y="2490207"/>
              <a:ext cx="324421" cy="1685843"/>
            </a:xfrm>
            <a:prstGeom prst="rect">
              <a:avLst/>
            </a:prstGeom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52570"/>
              </p:ext>
            </p:extLst>
          </p:nvPr>
        </p:nvGraphicFramePr>
        <p:xfrm>
          <a:off x="3265734" y="3464001"/>
          <a:ext cx="3009900" cy="233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Prism 9" r:id="rId4" imgW="3869298" imgH="2999553" progId="Prism9.Document">
                  <p:embed/>
                </p:oleObj>
              </mc:Choice>
              <mc:Fallback>
                <p:oleObj name="Prism 9" r:id="rId4" imgW="3869298" imgH="2999553" progId="Prism9.Document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5734" y="3464001"/>
                        <a:ext cx="3009900" cy="233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500647"/>
              </p:ext>
            </p:extLst>
          </p:nvPr>
        </p:nvGraphicFramePr>
        <p:xfrm>
          <a:off x="8842433" y="856279"/>
          <a:ext cx="1857318" cy="223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Prism 9" r:id="rId6" imgW="2276058" imgH="2742119" progId="Prism9.Document">
                  <p:embed/>
                </p:oleObj>
              </mc:Choice>
              <mc:Fallback>
                <p:oleObj name="Prism 9" r:id="rId6" imgW="2276058" imgH="2742119" progId="Prism9.Document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2433" y="856279"/>
                        <a:ext cx="1857318" cy="223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58014"/>
              </p:ext>
            </p:extLst>
          </p:nvPr>
        </p:nvGraphicFramePr>
        <p:xfrm>
          <a:off x="6402500" y="3464001"/>
          <a:ext cx="1998088" cy="222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Prism 9" r:id="rId8" imgW="2457566" imgH="2742119" progId="Prism9.Document">
                  <p:embed/>
                </p:oleObj>
              </mc:Choice>
              <mc:Fallback>
                <p:oleObj name="Prism 9" r:id="rId8" imgW="2457566" imgH="2742119" progId="Prism9.Document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2500" y="3464001"/>
                        <a:ext cx="1998088" cy="2229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5734" y="1355898"/>
            <a:ext cx="5062074" cy="1701735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threshold of spinal reflex networks is increased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136107" y="1203473"/>
            <a:ext cx="3619500" cy="1270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90170" y="856279"/>
            <a:ext cx="2911374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ncreasing electrical stimulation intensity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9946" y="3286302"/>
            <a:ext cx="390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esponse threshold of spinal reflex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networks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0796" y="2061986"/>
            <a:ext cx="1942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orsal root-ventral root potential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(DR-VRP) recording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820" y="4230428"/>
            <a:ext cx="177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~P10 hemi-sected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pinal cord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3957" y="6350317"/>
            <a:ext cx="790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otential spinal deficit in the processing of tactile, but not pain, inputs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543" y="5760116"/>
            <a:ext cx="2576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redominantly tactile</a:t>
            </a:r>
            <a:endParaRPr lang="en-GB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7251" y="5360979"/>
            <a:ext cx="1345837" cy="18000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lvl="0" algn="ctr" defTabSz="2088170"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62027" y="1729403"/>
            <a:ext cx="8234667" cy="4669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defTabSz="208817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Syngap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rats are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hypo-reactive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noxious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stimuli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39659" y="1490986"/>
            <a:ext cx="2068488" cy="979824"/>
            <a:chOff x="-303756" y="1799428"/>
            <a:chExt cx="2387600" cy="12002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9679" r="64400" b="57890"/>
            <a:stretch/>
          </p:blipFill>
          <p:spPr>
            <a:xfrm>
              <a:off x="-303756" y="1799428"/>
              <a:ext cx="2387600" cy="12002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6069" y="2629794"/>
              <a:ext cx="876220" cy="199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28829" y="1490986"/>
            <a:ext cx="1451973" cy="746947"/>
            <a:chOff x="5351383" y="1156258"/>
            <a:chExt cx="1675973" cy="9150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38245" t="9679" r="38490" b="65598"/>
            <a:stretch/>
          </p:blipFill>
          <p:spPr>
            <a:xfrm>
              <a:off x="5351383" y="1156258"/>
              <a:ext cx="1560286" cy="9150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79178" t="22771" r="10513" b="65598"/>
            <a:stretch/>
          </p:blipFill>
          <p:spPr>
            <a:xfrm>
              <a:off x="6335907" y="1640021"/>
              <a:ext cx="691449" cy="43046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89010" y="2682851"/>
            <a:ext cx="1543916" cy="786982"/>
            <a:chOff x="642550" y="3788931"/>
            <a:chExt cx="4106557" cy="2093239"/>
          </a:xfrm>
        </p:grpSpPr>
        <p:pic>
          <p:nvPicPr>
            <p:cNvPr id="13" name="Picture 6" descr="AutoNeuriteJ: An ImageJ plugin for measurement and classification of  neuritic extensions | bioRxiv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8" r="14069"/>
            <a:stretch/>
          </p:blipFill>
          <p:spPr bwMode="auto">
            <a:xfrm>
              <a:off x="642550" y="3788931"/>
              <a:ext cx="3935587" cy="209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361970" y="4371204"/>
              <a:ext cx="306283" cy="254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42431" y="5013383"/>
              <a:ext cx="806676" cy="328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10" y="4235979"/>
            <a:ext cx="1626322" cy="131554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462029" y="2682851"/>
            <a:ext cx="7625071" cy="643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defTabSz="208817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peripheral termination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afferents are not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altered.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62028" y="3655936"/>
            <a:ext cx="8234667" cy="643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defTabSz="208817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Electrical properties of primary afferents are not altered.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62030" y="4629021"/>
            <a:ext cx="7967969" cy="643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defTabSz="208817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Functional studies suggest a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spinal functional deficit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contributes to the tactile hypo-reactivity phenotype observed in Syngap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rats.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47" y="3471933"/>
            <a:ext cx="2241550" cy="140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Irene Zebochin</a:t>
            </a: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Lewis Scott</a:t>
            </a: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Hannah Sayers</a:t>
            </a: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Mungwun Li</a:t>
            </a: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5238" l="599" r="98204">
                        <a14:foregroundMark x1="49701" y1="23333" x2="31138" y2="2381"/>
                        <a14:foregroundMark x1="15269" y1="3810" x2="15269" y2="3810"/>
                        <a14:foregroundMark x1="14970" y1="5238" x2="32335" y2="2381"/>
                        <a14:foregroundMark x1="14970" y1="3333" x2="2695" y2="30476"/>
                        <a14:foregroundMark x1="599" y1="80000" x2="15868" y2="94286"/>
                        <a14:foregroundMark x1="15868" y1="96190" x2="43713" y2="95238"/>
                        <a14:foregroundMark x1="47006" y1="92381" x2="89521" y2="65238"/>
                        <a14:foregroundMark x1="52994" y1="26190" x2="85329" y2="33333"/>
                        <a14:foregroundMark x1="63174" y1="33333" x2="70958" y2="33810"/>
                        <a14:foregroundMark x1="52695" y1="50476" x2="96108" y2="46667"/>
                        <a14:foregroundMark x1="52395" y1="58571" x2="84731" y2="58571"/>
                        <a14:foregroundMark x1="51796" y1="72857" x2="66766" y2="74286"/>
                        <a14:foregroundMark x1="87425" y1="44286" x2="98204" y2="45714"/>
                        <a14:foregroundMark x1="90419" y1="41905" x2="93114" y2="41905"/>
                        <a14:foregroundMark x1="94311" y1="44286" x2="97904" y2="44286"/>
                        <a14:backgroundMark x1="50299" y1="5238" x2="56287" y2="18095"/>
                        <a14:backgroundMark x1="56287" y1="18095" x2="99401" y2="3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16" y="5265716"/>
            <a:ext cx="981332" cy="6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81647" y="2811136"/>
            <a:ext cx="1962321" cy="46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 Carole Torsney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43968" y="2782697"/>
            <a:ext cx="2703476" cy="46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 Ying Sze</a:t>
            </a:r>
          </a:p>
        </p:txBody>
      </p:sp>
      <p:pic>
        <p:nvPicPr>
          <p:cNvPr id="9218" name="Picture 2" descr="Carole Torsne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r="6482"/>
          <a:stretch/>
        </p:blipFill>
        <p:spPr bwMode="auto">
          <a:xfrm>
            <a:off x="1884319" y="1261848"/>
            <a:ext cx="1156975" cy="13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Ying S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45" y="1261848"/>
            <a:ext cx="1166721" cy="13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073390" y="5069866"/>
            <a:ext cx="2896757" cy="114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 Peter Kind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 David Wyllie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Kind &amp; Wyllie lab members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109765" y="1327986"/>
            <a:ext cx="1841405" cy="4685775"/>
            <a:chOff x="8133363" y="1233597"/>
            <a:chExt cx="1841405" cy="4685775"/>
          </a:xfrm>
        </p:grpSpPr>
        <p:pic>
          <p:nvPicPr>
            <p:cNvPr id="5" name="Picture 211" descr="https://www.ed.ac.uk/sites/default/files/styles/subsite_brand_landscape_breakpoints_theme_uoe_tv_1x/public/cdbs_logo_transp_426x241.png?itok=TBEMgd-Z&amp;timestamp=152897267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363" y="2972292"/>
              <a:ext cx="1769308" cy="100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3363" y="4553872"/>
              <a:ext cx="1709546" cy="1365500"/>
            </a:xfrm>
            <a:prstGeom prst="rect">
              <a:avLst/>
            </a:prstGeom>
          </p:spPr>
        </p:pic>
        <p:pic>
          <p:nvPicPr>
            <p:cNvPr id="16" name="Picture 6" descr="Ho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81" b="95238" l="599" r="98204">
                          <a14:foregroundMark x1="49701" y1="23333" x2="31138" y2="2381"/>
                          <a14:foregroundMark x1="15269" y1="3810" x2="15269" y2="3810"/>
                          <a14:foregroundMark x1="14970" y1="5238" x2="32335" y2="2381"/>
                          <a14:foregroundMark x1="14970" y1="3333" x2="2695" y2="30476"/>
                          <a14:foregroundMark x1="599" y1="80000" x2="15868" y2="94286"/>
                          <a14:foregroundMark x1="15868" y1="96190" x2="43713" y2="95238"/>
                          <a14:foregroundMark x1="47006" y1="92381" x2="89521" y2="65238"/>
                          <a14:foregroundMark x1="52994" y1="26190" x2="85329" y2="33333"/>
                          <a14:foregroundMark x1="63174" y1="33333" x2="70958" y2="33810"/>
                          <a14:foregroundMark x1="52695" y1="50476" x2="96108" y2="46667"/>
                          <a14:foregroundMark x1="52395" y1="58571" x2="84731" y2="58571"/>
                          <a14:foregroundMark x1="51796" y1="72857" x2="66766" y2="74286"/>
                          <a14:foregroundMark x1="87425" y1="44286" x2="98204" y2="45714"/>
                          <a14:foregroundMark x1="90419" y1="41905" x2="93114" y2="41905"/>
                          <a14:foregroundMark x1="94311" y1="44286" x2="97904" y2="44286"/>
                          <a14:backgroundMark x1="50299" y1="5238" x2="56287" y2="18095"/>
                          <a14:backgroundMark x1="56287" y1="18095" x2="99401" y2="323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363" y="1233597"/>
              <a:ext cx="1841405" cy="115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6384" y="1747741"/>
            <a:ext cx="108065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 novo mutations in the SYNGAP1 gene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SynGAP protein production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 of most common genetic causes of neurodevelopmental disorders linked to intellectual disability (ID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ariant incidence: 6:100,000 (0.5-1% of all ID cases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López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-Rivera et al., 2020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Satterstrom et al., 2020)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837" y="628789"/>
            <a:ext cx="12043626" cy="43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SYNGAP1 haploinsufficiency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6349" y="3789687"/>
            <a:ext cx="566656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igh or low pain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</a:p>
          <a:p>
            <a:pPr lvl="2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(Vlaskamp et al., 2019)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actile-seeking and tactile-aversive behaviours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Michaelson et al., 2018)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384" y="3789687"/>
            <a:ext cx="3365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severe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developmental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hypotonia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sleep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autism</a:t>
            </a:r>
          </a:p>
        </p:txBody>
      </p:sp>
    </p:spTree>
    <p:extLst>
      <p:ext uri="{BB962C8B-B14F-4D97-AF65-F5344CB8AC3E}">
        <p14:creationId xmlns:p14="http://schemas.microsoft.com/office/powerpoint/2010/main" val="14316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1" y="674684"/>
            <a:ext cx="1453088" cy="1185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8601" y="1048256"/>
            <a:ext cx="772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Syngap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rats   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50% wild-type SynGAP protein expression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Syngap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rat model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2706" y="1892304"/>
            <a:ext cx="531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pecifically expressed in neurons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SynGAP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expressed in rat spinal cord (Kim et al., 1998)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37772" y="6310847"/>
            <a:ext cx="5316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mpact on touch and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pain?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1971" y="1860098"/>
            <a:ext cx="101880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SynGAP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kumimoji="0" lang="en-GB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Ras/Rap GTPase Activating Protein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2050" y="3376374"/>
            <a:ext cx="615950" cy="71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806824" y="4030396"/>
            <a:ext cx="384176" cy="54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734169" y="4846671"/>
            <a:ext cx="269381" cy="93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48000" y="4742308"/>
            <a:ext cx="269381" cy="93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064491" y="4892906"/>
            <a:ext cx="424959" cy="13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217455" y="2958742"/>
            <a:ext cx="3243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euronal communication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9721" y="2958742"/>
            <a:ext cx="2845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eurite outgrowth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62658" y="3521203"/>
            <a:ext cx="3768533" cy="1920938"/>
            <a:chOff x="642550" y="3788931"/>
            <a:chExt cx="4106557" cy="2093239"/>
          </a:xfrm>
        </p:grpSpPr>
        <p:pic>
          <p:nvPicPr>
            <p:cNvPr id="10246" name="Picture 6" descr="AutoNeuriteJ: An ImageJ plugin for measurement and classification of  neuritic extensions | bioRxiv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8" r="14069"/>
            <a:stretch/>
          </p:blipFill>
          <p:spPr bwMode="auto">
            <a:xfrm>
              <a:off x="642550" y="3788931"/>
              <a:ext cx="3935587" cy="209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361970" y="4371204"/>
              <a:ext cx="306283" cy="254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42431" y="5013383"/>
              <a:ext cx="806676" cy="328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94899" y="3466865"/>
            <a:ext cx="4134444" cy="2657475"/>
            <a:chOff x="6911184" y="3361246"/>
            <a:chExt cx="4134444" cy="265747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0366" y="3361246"/>
              <a:ext cx="2390775" cy="2657475"/>
            </a:xfrm>
            <a:prstGeom prst="rect">
              <a:avLst/>
            </a:prstGeom>
          </p:spPr>
        </p:pic>
        <p:sp>
          <p:nvSpPr>
            <p:cNvPr id="33" name="Freeform 32"/>
            <p:cNvSpPr/>
            <p:nvPr/>
          </p:nvSpPr>
          <p:spPr>
            <a:xfrm>
              <a:off x="8307282" y="5213736"/>
              <a:ext cx="1296806" cy="274485"/>
            </a:xfrm>
            <a:custGeom>
              <a:avLst/>
              <a:gdLst>
                <a:gd name="connsiteX0" fmla="*/ 212377 w 1427644"/>
                <a:gd name="connsiteY0" fmla="*/ 123887 h 342163"/>
                <a:gd name="connsiteX1" fmla="*/ 212377 w 1427644"/>
                <a:gd name="connsiteY1" fmla="*/ 123887 h 342163"/>
                <a:gd name="connsiteX2" fmla="*/ 159283 w 1427644"/>
                <a:gd name="connsiteY2" fmla="*/ 135686 h 342163"/>
                <a:gd name="connsiteX3" fmla="*/ 94390 w 1427644"/>
                <a:gd name="connsiteY3" fmla="*/ 153384 h 342163"/>
                <a:gd name="connsiteX4" fmla="*/ 76692 w 1427644"/>
                <a:gd name="connsiteY4" fmla="*/ 165182 h 342163"/>
                <a:gd name="connsiteX5" fmla="*/ 41296 w 1427644"/>
                <a:gd name="connsiteY5" fmla="*/ 176981 h 342163"/>
                <a:gd name="connsiteX6" fmla="*/ 35397 w 1427644"/>
                <a:gd name="connsiteY6" fmla="*/ 194679 h 342163"/>
                <a:gd name="connsiteX7" fmla="*/ 17699 w 1427644"/>
                <a:gd name="connsiteY7" fmla="*/ 200578 h 342163"/>
                <a:gd name="connsiteX8" fmla="*/ 0 w 1427644"/>
                <a:gd name="connsiteY8" fmla="*/ 212377 h 342163"/>
                <a:gd name="connsiteX9" fmla="*/ 5900 w 1427644"/>
                <a:gd name="connsiteY9" fmla="*/ 277270 h 342163"/>
                <a:gd name="connsiteX10" fmla="*/ 11799 w 1427644"/>
                <a:gd name="connsiteY10" fmla="*/ 294968 h 342163"/>
                <a:gd name="connsiteX11" fmla="*/ 64893 w 1427644"/>
                <a:gd name="connsiteY11" fmla="*/ 318566 h 342163"/>
                <a:gd name="connsiteX12" fmla="*/ 82591 w 1427644"/>
                <a:gd name="connsiteY12" fmla="*/ 330364 h 342163"/>
                <a:gd name="connsiteX13" fmla="*/ 117988 w 1427644"/>
                <a:gd name="connsiteY13" fmla="*/ 342163 h 342163"/>
                <a:gd name="connsiteX14" fmla="*/ 259572 w 1427644"/>
                <a:gd name="connsiteY14" fmla="*/ 336264 h 342163"/>
                <a:gd name="connsiteX15" fmla="*/ 294968 w 1427644"/>
                <a:gd name="connsiteY15" fmla="*/ 318566 h 342163"/>
                <a:gd name="connsiteX16" fmla="*/ 353962 w 1427644"/>
                <a:gd name="connsiteY16" fmla="*/ 300868 h 342163"/>
                <a:gd name="connsiteX17" fmla="*/ 424754 w 1427644"/>
                <a:gd name="connsiteY17" fmla="*/ 289069 h 342163"/>
                <a:gd name="connsiteX18" fmla="*/ 460150 w 1427644"/>
                <a:gd name="connsiteY18" fmla="*/ 283169 h 342163"/>
                <a:gd name="connsiteX19" fmla="*/ 548640 w 1427644"/>
                <a:gd name="connsiteY19" fmla="*/ 277270 h 342163"/>
                <a:gd name="connsiteX20" fmla="*/ 572238 w 1427644"/>
                <a:gd name="connsiteY20" fmla="*/ 271371 h 342163"/>
                <a:gd name="connsiteX21" fmla="*/ 625332 w 1427644"/>
                <a:gd name="connsiteY21" fmla="*/ 265471 h 342163"/>
                <a:gd name="connsiteX22" fmla="*/ 672527 w 1427644"/>
                <a:gd name="connsiteY22" fmla="*/ 253673 h 342163"/>
                <a:gd name="connsiteX23" fmla="*/ 690225 w 1427644"/>
                <a:gd name="connsiteY23" fmla="*/ 241874 h 342163"/>
                <a:gd name="connsiteX24" fmla="*/ 778715 w 1427644"/>
                <a:gd name="connsiteY24" fmla="*/ 230075 h 342163"/>
                <a:gd name="connsiteX25" fmla="*/ 961595 w 1427644"/>
                <a:gd name="connsiteY25" fmla="*/ 224176 h 342163"/>
                <a:gd name="connsiteX26" fmla="*/ 996991 w 1427644"/>
                <a:gd name="connsiteY26" fmla="*/ 218277 h 342163"/>
                <a:gd name="connsiteX27" fmla="*/ 1014690 w 1427644"/>
                <a:gd name="connsiteY27" fmla="*/ 206478 h 342163"/>
                <a:gd name="connsiteX28" fmla="*/ 1185771 w 1427644"/>
                <a:gd name="connsiteY28" fmla="*/ 212377 h 342163"/>
                <a:gd name="connsiteX29" fmla="*/ 1227066 w 1427644"/>
                <a:gd name="connsiteY29" fmla="*/ 218277 h 342163"/>
                <a:gd name="connsiteX30" fmla="*/ 1244764 w 1427644"/>
                <a:gd name="connsiteY30" fmla="*/ 224176 h 342163"/>
                <a:gd name="connsiteX31" fmla="*/ 1321456 w 1427644"/>
                <a:gd name="connsiteY31" fmla="*/ 241874 h 342163"/>
                <a:gd name="connsiteX32" fmla="*/ 1409946 w 1427644"/>
                <a:gd name="connsiteY32" fmla="*/ 224176 h 342163"/>
                <a:gd name="connsiteX33" fmla="*/ 1421745 w 1427644"/>
                <a:gd name="connsiteY33" fmla="*/ 188780 h 342163"/>
                <a:gd name="connsiteX34" fmla="*/ 1427644 w 1427644"/>
                <a:gd name="connsiteY34" fmla="*/ 171082 h 342163"/>
                <a:gd name="connsiteX35" fmla="*/ 1415846 w 1427644"/>
                <a:gd name="connsiteY35" fmla="*/ 123887 h 342163"/>
                <a:gd name="connsiteX36" fmla="*/ 1380450 w 1427644"/>
                <a:gd name="connsiteY36" fmla="*/ 106189 h 342163"/>
                <a:gd name="connsiteX37" fmla="*/ 1345053 w 1427644"/>
                <a:gd name="connsiteY37" fmla="*/ 76692 h 342163"/>
                <a:gd name="connsiteX38" fmla="*/ 1291959 w 1427644"/>
                <a:gd name="connsiteY38" fmla="*/ 70793 h 342163"/>
                <a:gd name="connsiteX39" fmla="*/ 1232966 w 1427644"/>
                <a:gd name="connsiteY39" fmla="*/ 41296 h 342163"/>
                <a:gd name="connsiteX40" fmla="*/ 1232966 w 1427644"/>
                <a:gd name="connsiteY40" fmla="*/ 35397 h 342163"/>
                <a:gd name="connsiteX41" fmla="*/ 1014690 w 1427644"/>
                <a:gd name="connsiteY41" fmla="*/ 0 h 342163"/>
                <a:gd name="connsiteX42" fmla="*/ 719722 w 1427644"/>
                <a:gd name="connsiteY42" fmla="*/ 23598 h 342163"/>
                <a:gd name="connsiteX43" fmla="*/ 395257 w 1427644"/>
                <a:gd name="connsiteY43" fmla="*/ 88491 h 342163"/>
                <a:gd name="connsiteX44" fmla="*/ 212377 w 1427644"/>
                <a:gd name="connsiteY44" fmla="*/ 123887 h 34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27644" h="342163">
                  <a:moveTo>
                    <a:pt x="212377" y="123887"/>
                  </a:moveTo>
                  <a:lnTo>
                    <a:pt x="212377" y="123887"/>
                  </a:lnTo>
                  <a:cubicBezTo>
                    <a:pt x="194679" y="127820"/>
                    <a:pt x="177102" y="132345"/>
                    <a:pt x="159283" y="135686"/>
                  </a:cubicBezTo>
                  <a:cubicBezTo>
                    <a:pt x="114064" y="144165"/>
                    <a:pt x="127400" y="134522"/>
                    <a:pt x="94390" y="153384"/>
                  </a:cubicBezTo>
                  <a:cubicBezTo>
                    <a:pt x="88234" y="156902"/>
                    <a:pt x="83171" y="162303"/>
                    <a:pt x="76692" y="165182"/>
                  </a:cubicBezTo>
                  <a:cubicBezTo>
                    <a:pt x="65327" y="170233"/>
                    <a:pt x="41296" y="176981"/>
                    <a:pt x="41296" y="176981"/>
                  </a:cubicBezTo>
                  <a:cubicBezTo>
                    <a:pt x="39330" y="182880"/>
                    <a:pt x="39794" y="190282"/>
                    <a:pt x="35397" y="194679"/>
                  </a:cubicBezTo>
                  <a:cubicBezTo>
                    <a:pt x="31000" y="199076"/>
                    <a:pt x="23261" y="197797"/>
                    <a:pt x="17699" y="200578"/>
                  </a:cubicBezTo>
                  <a:cubicBezTo>
                    <a:pt x="11357" y="203749"/>
                    <a:pt x="5900" y="208444"/>
                    <a:pt x="0" y="212377"/>
                  </a:cubicBezTo>
                  <a:cubicBezTo>
                    <a:pt x="1967" y="234008"/>
                    <a:pt x="2828" y="255768"/>
                    <a:pt x="5900" y="277270"/>
                  </a:cubicBezTo>
                  <a:cubicBezTo>
                    <a:pt x="6779" y="283426"/>
                    <a:pt x="7914" y="290112"/>
                    <a:pt x="11799" y="294968"/>
                  </a:cubicBezTo>
                  <a:cubicBezTo>
                    <a:pt x="25520" y="312120"/>
                    <a:pt x="47898" y="307237"/>
                    <a:pt x="64893" y="318566"/>
                  </a:cubicBezTo>
                  <a:cubicBezTo>
                    <a:pt x="70792" y="322499"/>
                    <a:pt x="76112" y="327485"/>
                    <a:pt x="82591" y="330364"/>
                  </a:cubicBezTo>
                  <a:cubicBezTo>
                    <a:pt x="93956" y="335415"/>
                    <a:pt x="117988" y="342163"/>
                    <a:pt x="117988" y="342163"/>
                  </a:cubicBezTo>
                  <a:cubicBezTo>
                    <a:pt x="165183" y="340197"/>
                    <a:pt x="212465" y="339753"/>
                    <a:pt x="259572" y="336264"/>
                  </a:cubicBezTo>
                  <a:cubicBezTo>
                    <a:pt x="278932" y="334830"/>
                    <a:pt x="277870" y="326165"/>
                    <a:pt x="294968" y="318566"/>
                  </a:cubicBezTo>
                  <a:cubicBezTo>
                    <a:pt x="306123" y="313608"/>
                    <a:pt x="339116" y="303652"/>
                    <a:pt x="353962" y="300868"/>
                  </a:cubicBezTo>
                  <a:cubicBezTo>
                    <a:pt x="377475" y="296459"/>
                    <a:pt x="401157" y="293002"/>
                    <a:pt x="424754" y="289069"/>
                  </a:cubicBezTo>
                  <a:cubicBezTo>
                    <a:pt x="436553" y="287102"/>
                    <a:pt x="448215" y="283965"/>
                    <a:pt x="460150" y="283169"/>
                  </a:cubicBezTo>
                  <a:lnTo>
                    <a:pt x="548640" y="277270"/>
                  </a:lnTo>
                  <a:cubicBezTo>
                    <a:pt x="556506" y="275304"/>
                    <a:pt x="564224" y="272604"/>
                    <a:pt x="572238" y="271371"/>
                  </a:cubicBezTo>
                  <a:cubicBezTo>
                    <a:pt x="589838" y="268663"/>
                    <a:pt x="607704" y="267989"/>
                    <a:pt x="625332" y="265471"/>
                  </a:cubicBezTo>
                  <a:cubicBezTo>
                    <a:pt x="650250" y="261911"/>
                    <a:pt x="651938" y="260536"/>
                    <a:pt x="672527" y="253673"/>
                  </a:cubicBezTo>
                  <a:cubicBezTo>
                    <a:pt x="678426" y="249740"/>
                    <a:pt x="683883" y="245045"/>
                    <a:pt x="690225" y="241874"/>
                  </a:cubicBezTo>
                  <a:cubicBezTo>
                    <a:pt x="713983" y="229995"/>
                    <a:pt x="764192" y="230751"/>
                    <a:pt x="778715" y="230075"/>
                  </a:cubicBezTo>
                  <a:cubicBezTo>
                    <a:pt x="839641" y="227241"/>
                    <a:pt x="900635" y="226142"/>
                    <a:pt x="961595" y="224176"/>
                  </a:cubicBezTo>
                  <a:cubicBezTo>
                    <a:pt x="973394" y="222210"/>
                    <a:pt x="985643" y="222059"/>
                    <a:pt x="996991" y="218277"/>
                  </a:cubicBezTo>
                  <a:cubicBezTo>
                    <a:pt x="1003718" y="216035"/>
                    <a:pt x="1007603" y="206699"/>
                    <a:pt x="1014690" y="206478"/>
                  </a:cubicBezTo>
                  <a:lnTo>
                    <a:pt x="1185771" y="212377"/>
                  </a:lnTo>
                  <a:cubicBezTo>
                    <a:pt x="1199536" y="214344"/>
                    <a:pt x="1213431" y="215550"/>
                    <a:pt x="1227066" y="218277"/>
                  </a:cubicBezTo>
                  <a:cubicBezTo>
                    <a:pt x="1233164" y="219497"/>
                    <a:pt x="1238765" y="222540"/>
                    <a:pt x="1244764" y="224176"/>
                  </a:cubicBezTo>
                  <a:cubicBezTo>
                    <a:pt x="1283907" y="234851"/>
                    <a:pt x="1287052" y="234994"/>
                    <a:pt x="1321456" y="241874"/>
                  </a:cubicBezTo>
                  <a:cubicBezTo>
                    <a:pt x="1322451" y="241791"/>
                    <a:pt x="1395561" y="247192"/>
                    <a:pt x="1409946" y="224176"/>
                  </a:cubicBezTo>
                  <a:cubicBezTo>
                    <a:pt x="1416538" y="213630"/>
                    <a:pt x="1417812" y="200579"/>
                    <a:pt x="1421745" y="188780"/>
                  </a:cubicBezTo>
                  <a:lnTo>
                    <a:pt x="1427644" y="171082"/>
                  </a:lnTo>
                  <a:cubicBezTo>
                    <a:pt x="1427350" y="169614"/>
                    <a:pt x="1420683" y="129934"/>
                    <a:pt x="1415846" y="123887"/>
                  </a:cubicBezTo>
                  <a:cubicBezTo>
                    <a:pt x="1407528" y="113490"/>
                    <a:pt x="1392109" y="110075"/>
                    <a:pt x="1380450" y="106189"/>
                  </a:cubicBezTo>
                  <a:cubicBezTo>
                    <a:pt x="1373847" y="99587"/>
                    <a:pt x="1356002" y="79429"/>
                    <a:pt x="1345053" y="76692"/>
                  </a:cubicBezTo>
                  <a:cubicBezTo>
                    <a:pt x="1327778" y="72373"/>
                    <a:pt x="1309657" y="72759"/>
                    <a:pt x="1291959" y="70793"/>
                  </a:cubicBezTo>
                  <a:cubicBezTo>
                    <a:pt x="1278701" y="67478"/>
                    <a:pt x="1232966" y="58853"/>
                    <a:pt x="1232966" y="41296"/>
                  </a:cubicBezTo>
                  <a:lnTo>
                    <a:pt x="1232966" y="35397"/>
                  </a:lnTo>
                  <a:lnTo>
                    <a:pt x="1014690" y="0"/>
                  </a:lnTo>
                  <a:lnTo>
                    <a:pt x="719722" y="23598"/>
                  </a:lnTo>
                  <a:lnTo>
                    <a:pt x="395257" y="88491"/>
                  </a:lnTo>
                  <a:lnTo>
                    <a:pt x="212377" y="1238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8588260" y="5399569"/>
              <a:ext cx="273041" cy="16404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25847" y="5521219"/>
              <a:ext cx="9927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SynGAP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11184" y="4030396"/>
              <a:ext cx="109421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re-synapse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11184" y="5252110"/>
              <a:ext cx="11107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ost-synapse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74215" y="4795919"/>
              <a:ext cx="147141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lutamate </a:t>
              </a:r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receptors</a:t>
              </a:r>
              <a:endPara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AMPAR &amp; NMDAR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9096174" y="5333104"/>
              <a:ext cx="273041" cy="16404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8422443" y="5150791"/>
              <a:ext cx="87828" cy="2295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8523423" y="5150790"/>
              <a:ext cx="87828" cy="2295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8720822" y="5083032"/>
              <a:ext cx="87828" cy="2295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8817258" y="5079799"/>
              <a:ext cx="87828" cy="2295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9299803" y="5058846"/>
              <a:ext cx="87828" cy="2295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9394342" y="5058846"/>
              <a:ext cx="87828" cy="2295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689195" y="5355877"/>
              <a:ext cx="128984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ost-synaptic density</a:t>
              </a:r>
              <a:endParaRPr lang="en-GB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228308" y="6048867"/>
            <a:ext cx="28459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Boulan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2020</a:t>
            </a:r>
            <a:endParaRPr lang="en-GB" sz="105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60549" y="6064058"/>
            <a:ext cx="28459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van Putten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41336"/>
              </p:ext>
            </p:extLst>
          </p:nvPr>
        </p:nvGraphicFramePr>
        <p:xfrm>
          <a:off x="7242169" y="2667314"/>
          <a:ext cx="1855240" cy="224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Prism 9" r:id="rId3" imgW="2258051" imgH="2727447" progId="Prism9.Document">
                  <p:embed/>
                </p:oleObj>
              </mc:Choice>
              <mc:Fallback>
                <p:oleObj name="Prism 9" r:id="rId3" imgW="2258051" imgH="2727447" progId="Prism9.Document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2169" y="2667314"/>
                        <a:ext cx="1855240" cy="2241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78616"/>
              </p:ext>
            </p:extLst>
          </p:nvPr>
        </p:nvGraphicFramePr>
        <p:xfrm>
          <a:off x="9848436" y="2667314"/>
          <a:ext cx="1863067" cy="2241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Prism 9" r:id="rId5" imgW="2267054" imgH="2727447" progId="Prism9.Document">
                  <p:embed/>
                </p:oleObj>
              </mc:Choice>
              <mc:Fallback>
                <p:oleObj name="Prism 9" r:id="rId5" imgW="2267054" imgH="2727447" progId="Prism9.Document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8436" y="2667314"/>
                        <a:ext cx="1863067" cy="2241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421951"/>
              </p:ext>
            </p:extLst>
          </p:nvPr>
        </p:nvGraphicFramePr>
        <p:xfrm>
          <a:off x="354757" y="2667314"/>
          <a:ext cx="1851326" cy="224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Prism 9" r:id="rId7" imgW="2253369" imgH="2727447" progId="Prism9.Document">
                  <p:embed/>
                </p:oleObj>
              </mc:Choice>
              <mc:Fallback>
                <p:oleObj name="Prism 9" r:id="rId7" imgW="2253369" imgH="2727447" progId="Prism9.Document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757" y="2667314"/>
                        <a:ext cx="1851326" cy="224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44358"/>
              </p:ext>
            </p:extLst>
          </p:nvPr>
        </p:nvGraphicFramePr>
        <p:xfrm>
          <a:off x="4699840" y="2650517"/>
          <a:ext cx="1800225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rism 9" r:id="rId9" imgW="2189265" imgH="2742119" progId="Prism9.Document">
                  <p:embed/>
                </p:oleObj>
              </mc:Choice>
              <mc:Fallback>
                <p:oleObj name="Prism 9" r:id="rId9" imgW="2189265" imgH="2742119" progId="Prism9.Document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99840" y="2650517"/>
                        <a:ext cx="1800225" cy="225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06083" y="5528299"/>
            <a:ext cx="235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mechanical</a:t>
            </a:r>
            <a:b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pain reactivity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61644" y="5528298"/>
            <a:ext cx="235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thermal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ain reactivity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3915" t="53874" r="70020" b="19041"/>
          <a:stretch/>
        </p:blipFill>
        <p:spPr>
          <a:xfrm>
            <a:off x="989084" y="981918"/>
            <a:ext cx="2089077" cy="1197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49489" t="53489" r="28304" b="18443"/>
          <a:stretch/>
        </p:blipFill>
        <p:spPr>
          <a:xfrm>
            <a:off x="9782094" y="960194"/>
            <a:ext cx="1779849" cy="12414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71843" t="53489" r="5474" b="18443"/>
          <a:stretch/>
        </p:blipFill>
        <p:spPr>
          <a:xfrm>
            <a:off x="7357316" y="960194"/>
            <a:ext cx="1818020" cy="1241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27771" t="53874" r="51152" b="19041"/>
          <a:stretch/>
        </p:blipFill>
        <p:spPr>
          <a:xfrm>
            <a:off x="4685007" y="981918"/>
            <a:ext cx="1689310" cy="119795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849143" y="945283"/>
            <a:ext cx="0" cy="4757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165104"/>
              </p:ext>
            </p:extLst>
          </p:nvPr>
        </p:nvGraphicFramePr>
        <p:xfrm>
          <a:off x="2108199" y="2628292"/>
          <a:ext cx="1939925" cy="22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Prism 9" r:id="rId12" imgW="2340162" imgH="2742119" progId="Prism9.Document">
                  <p:embed/>
                </p:oleObj>
              </mc:Choice>
              <mc:Fallback>
                <p:oleObj name="Prism 9" r:id="rId12" imgW="2340162" imgH="2742119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08199" y="2628292"/>
                        <a:ext cx="1939925" cy="227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Syngap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rats show unaltered pain reactivity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79802" y="6455636"/>
            <a:ext cx="143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oth sexes, adult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173216"/>
              </p:ext>
            </p:extLst>
          </p:nvPr>
        </p:nvGraphicFramePr>
        <p:xfrm>
          <a:off x="10290538" y="3692393"/>
          <a:ext cx="1720877" cy="179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Prism 9" r:id="rId4" imgW="2349525" imgH="2455521" progId="Prism9.Document">
                  <p:embed/>
                </p:oleObj>
              </mc:Choice>
              <mc:Fallback>
                <p:oleObj name="Prism 9" r:id="rId4" imgW="2349525" imgH="2455521" progId="Prism9.Document">
                  <p:embed/>
                  <p:pic>
                    <p:nvPicPr>
                      <p:cNvPr id="262" name="Object 26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90538" y="3692393"/>
                        <a:ext cx="1720877" cy="179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8120"/>
              </p:ext>
            </p:extLst>
          </p:nvPr>
        </p:nvGraphicFramePr>
        <p:xfrm>
          <a:off x="500059" y="2601362"/>
          <a:ext cx="1860127" cy="232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Prism 9" r:id="rId6" imgW="2184583" imgH="2727447" progId="Prism9.Document">
                  <p:embed/>
                </p:oleObj>
              </mc:Choice>
              <mc:Fallback>
                <p:oleObj name="Prism 9" r:id="rId6" imgW="2184583" imgH="2727447" progId="Prism9.Document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059" y="2601362"/>
                        <a:ext cx="1860127" cy="232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01393"/>
              </p:ext>
            </p:extLst>
          </p:nvPr>
        </p:nvGraphicFramePr>
        <p:xfrm>
          <a:off x="2594588" y="2601361"/>
          <a:ext cx="1922312" cy="232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Prism 9" r:id="rId8" imgW="2258051" imgH="2727447" progId="Prism9.Document">
                  <p:embed/>
                </p:oleObj>
              </mc:Choice>
              <mc:Fallback>
                <p:oleObj name="Prism 9" r:id="rId8" imgW="2258051" imgH="2727447" progId="Prism9.Document">
                  <p:embed/>
                  <p:pic>
                    <p:nvPicPr>
                      <p:cNvPr id="252" name="Object 2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4588" y="2601361"/>
                        <a:ext cx="1922312" cy="2322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52803"/>
              </p:ext>
            </p:extLst>
          </p:nvPr>
        </p:nvGraphicFramePr>
        <p:xfrm>
          <a:off x="9465371" y="1895516"/>
          <a:ext cx="1650335" cy="179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Prism 9" r:id="rId10" imgW="2253369" imgH="2453009" progId="Prism9.Document">
                  <p:embed/>
                </p:oleObj>
              </mc:Choice>
              <mc:Fallback>
                <p:oleObj name="Prism 9" r:id="rId10" imgW="2253369" imgH="2453009" progId="Prism9.Document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65371" y="1895516"/>
                        <a:ext cx="1650335" cy="1796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2888" y="5903455"/>
            <a:ext cx="40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glabrous skin tactile reactivity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6105" y="5903455"/>
            <a:ext cx="3671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hairy skin tactile reactivity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2"/>
          <a:srcRect l="65032" t="9679" r="10513" b="65598"/>
          <a:stretch/>
        </p:blipFill>
        <p:spPr>
          <a:xfrm>
            <a:off x="2810716" y="981293"/>
            <a:ext cx="1640114" cy="915004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-188323" y="981293"/>
            <a:ext cx="2387600" cy="1200277"/>
            <a:chOff x="-303756" y="1799428"/>
            <a:chExt cx="2387600" cy="120027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2"/>
            <a:srcRect t="9679" r="64400" b="57890"/>
            <a:stretch/>
          </p:blipFill>
          <p:spPr>
            <a:xfrm>
              <a:off x="-303756" y="1799428"/>
              <a:ext cx="2387600" cy="1200277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348343" y="2627086"/>
              <a:ext cx="873946" cy="202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7678392" y="1527212"/>
            <a:ext cx="190733" cy="257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9728768" y="688541"/>
            <a:ext cx="278891" cy="467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>
            <a:off x="4985704" y="922399"/>
            <a:ext cx="0" cy="4757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Syngap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rats show tactile hypo-reactivity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29795"/>
              </p:ext>
            </p:extLst>
          </p:nvPr>
        </p:nvGraphicFramePr>
        <p:xfrm>
          <a:off x="5641424" y="2621814"/>
          <a:ext cx="2130708" cy="2302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Prism 9" r:id="rId13" imgW="2273177" imgH="2455521" progId="Prism9.Document">
                  <p:embed/>
                </p:oleObj>
              </mc:Choice>
              <mc:Fallback>
                <p:oleObj name="Prism 9" r:id="rId13" imgW="2273177" imgH="2455521" progId="Prism9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41424" y="2621814"/>
                        <a:ext cx="2130708" cy="2302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12927"/>
              </p:ext>
            </p:extLst>
          </p:nvPr>
        </p:nvGraphicFramePr>
        <p:xfrm>
          <a:off x="8670221" y="3692393"/>
          <a:ext cx="1718954" cy="179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Prism 9" r:id="rId15" imgW="2346284" imgH="2455521" progId="Prism9.Document">
                  <p:embed/>
                </p:oleObj>
              </mc:Choice>
              <mc:Fallback>
                <p:oleObj name="Prism 9" r:id="rId15" imgW="2346284" imgH="2455521" progId="Prism9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70221" y="3692393"/>
                        <a:ext cx="1718954" cy="179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425825" y="966129"/>
            <a:ext cx="1596020" cy="934835"/>
            <a:chOff x="9338955" y="850136"/>
            <a:chExt cx="1596020" cy="93483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2"/>
            <a:srcRect l="38245" t="9679" r="38490" b="65598"/>
            <a:stretch/>
          </p:blipFill>
          <p:spPr>
            <a:xfrm>
              <a:off x="9338955" y="869967"/>
              <a:ext cx="1560286" cy="91500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408703" y="850136"/>
              <a:ext cx="526272" cy="610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2"/>
            <a:srcRect l="80513" t="9957" r="13113" b="73785"/>
            <a:stretch/>
          </p:blipFill>
          <p:spPr>
            <a:xfrm>
              <a:off x="10408703" y="887275"/>
              <a:ext cx="427496" cy="60173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868791" y="981293"/>
            <a:ext cx="1675973" cy="915004"/>
            <a:chOff x="5351383" y="1156258"/>
            <a:chExt cx="1675973" cy="9150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2"/>
            <a:srcRect l="38245" t="9679" r="38490" b="65598"/>
            <a:stretch/>
          </p:blipFill>
          <p:spPr>
            <a:xfrm>
              <a:off x="5351383" y="1156258"/>
              <a:ext cx="1560286" cy="91500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/>
            <a:srcRect l="79178" t="22771" r="10513" b="65598"/>
            <a:stretch/>
          </p:blipFill>
          <p:spPr>
            <a:xfrm>
              <a:off x="6335907" y="1640021"/>
              <a:ext cx="691449" cy="43046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0579802" y="6455636"/>
            <a:ext cx="143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oth sexes, adult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187" y="82689"/>
            <a:ext cx="12043626" cy="431223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Spinal somatosensory processing undergoes postnatal development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32170" y="1221413"/>
            <a:ext cx="1992604" cy="2138136"/>
            <a:chOff x="271545" y="2442941"/>
            <a:chExt cx="1992604" cy="2138136"/>
          </a:xfrm>
        </p:grpSpPr>
        <p:sp>
          <p:nvSpPr>
            <p:cNvPr id="48" name="Rectangle 47"/>
            <p:cNvSpPr/>
            <p:nvPr/>
          </p:nvSpPr>
          <p:spPr>
            <a:xfrm>
              <a:off x="1313859" y="2442941"/>
              <a:ext cx="950290" cy="5801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313858" y="3023098"/>
              <a:ext cx="950290" cy="155797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545" y="245192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nociceptive</a:t>
              </a:r>
              <a:endPara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eft Brace 48"/>
            <p:cNvSpPr/>
            <p:nvPr/>
          </p:nvSpPr>
          <p:spPr>
            <a:xfrm>
              <a:off x="1481712" y="3091823"/>
              <a:ext cx="194166" cy="1420525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Left Brace 49"/>
            <p:cNvSpPr/>
            <p:nvPr/>
          </p:nvSpPr>
          <p:spPr>
            <a:xfrm>
              <a:off x="1287546" y="2511273"/>
              <a:ext cx="194166" cy="443493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585894" y="2733019"/>
              <a:ext cx="7279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2"/>
              <a:endCxn id="49" idx="1"/>
            </p:cNvCxnSpPr>
            <p:nvPr/>
          </p:nvCxnSpPr>
          <p:spPr>
            <a:xfrm>
              <a:off x="585894" y="3802086"/>
              <a:ext cx="89581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71545" y="3525087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tactile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74483" y="3438612"/>
            <a:ext cx="950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60858" y="1221413"/>
            <a:ext cx="1992604" cy="2138136"/>
            <a:chOff x="3352430" y="1277623"/>
            <a:chExt cx="1992604" cy="2138136"/>
          </a:xfrm>
        </p:grpSpPr>
        <p:grpSp>
          <p:nvGrpSpPr>
            <p:cNvPr id="64" name="Group 63"/>
            <p:cNvGrpSpPr/>
            <p:nvPr/>
          </p:nvGrpSpPr>
          <p:grpSpPr>
            <a:xfrm>
              <a:off x="3352430" y="1277623"/>
              <a:ext cx="1992604" cy="2138136"/>
              <a:chOff x="271545" y="2442941"/>
              <a:chExt cx="1992604" cy="213813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313858" y="3023098"/>
                <a:ext cx="950290" cy="1557979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313859" y="2442941"/>
                <a:ext cx="950290" cy="580157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71545" y="2451926"/>
                <a:ext cx="10310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nociceptive</a:t>
                </a:r>
                <a:endParaRPr lang="en-GB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eft Brace 68"/>
              <p:cNvSpPr/>
              <p:nvPr/>
            </p:nvSpPr>
            <p:spPr>
              <a:xfrm>
                <a:off x="1287546" y="2511273"/>
                <a:ext cx="194166" cy="443493"/>
              </a:xfrm>
              <a:prstGeom prst="leftBrac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585894" y="2733019"/>
                <a:ext cx="7279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72" idx="2"/>
              </p:cNvCxnSpPr>
              <p:nvPr/>
            </p:nvCxnSpPr>
            <p:spPr>
              <a:xfrm>
                <a:off x="585894" y="3802086"/>
                <a:ext cx="778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71545" y="3525087"/>
                <a:ext cx="628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tactile</a:t>
                </a:r>
              </a:p>
            </p:txBody>
          </p:sp>
          <p:sp>
            <p:nvSpPr>
              <p:cNvPr id="68" name="Left Brace 67"/>
              <p:cNvSpPr/>
              <p:nvPr/>
            </p:nvSpPr>
            <p:spPr>
              <a:xfrm>
                <a:off x="1481712" y="2511273"/>
                <a:ext cx="194166" cy="2001075"/>
              </a:xfrm>
              <a:prstGeom prst="leftBrace">
                <a:avLst>
                  <a:gd name="adj1" fmla="val 8333"/>
                  <a:gd name="adj2" fmla="val 64464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4406969" y="1806664"/>
              <a:ext cx="915777" cy="145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4396452" y="1857780"/>
              <a:ext cx="93783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659743" y="1748461"/>
              <a:ext cx="0" cy="24647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1285999" y="3435782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neonate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06990" y="1562990"/>
            <a:ext cx="138399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mmature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pinal</a:t>
            </a:r>
          </a:p>
          <a:p>
            <a:pPr algn="ctr"/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78302" y="1562990"/>
            <a:ext cx="138399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200" b="1" smtClean="0">
                <a:latin typeface="Arial" panose="020B0604020202020204" pitchFamily="34" charset="0"/>
                <a:cs typeface="Arial" panose="020B0604020202020204" pitchFamily="34" charset="0"/>
              </a:rPr>
              <a:t>mature</a:t>
            </a:r>
            <a:r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pinal</a:t>
            </a:r>
          </a:p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ight Arrow 95"/>
          <p:cNvSpPr/>
          <p:nvPr/>
        </p:nvSpPr>
        <p:spPr>
          <a:xfrm>
            <a:off x="3311676" y="1923796"/>
            <a:ext cx="687271" cy="358854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2958585" y="2333766"/>
            <a:ext cx="138399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ostnatal</a:t>
            </a:r>
          </a:p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709323" y="813537"/>
            <a:ext cx="4553670" cy="2546012"/>
            <a:chOff x="7709323" y="813537"/>
            <a:chExt cx="4553670" cy="2546012"/>
          </a:xfrm>
        </p:grpSpPr>
        <p:grpSp>
          <p:nvGrpSpPr>
            <p:cNvPr id="113" name="Group 112"/>
            <p:cNvGrpSpPr/>
            <p:nvPr/>
          </p:nvGrpSpPr>
          <p:grpSpPr>
            <a:xfrm>
              <a:off x="7715673" y="818441"/>
              <a:ext cx="4547320" cy="2541108"/>
              <a:chOff x="7266617" y="813116"/>
              <a:chExt cx="4547320" cy="2541108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6617" y="813116"/>
                <a:ext cx="2336238" cy="2537513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9835312" y="1221413"/>
                <a:ext cx="5068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</a:t>
                </a:r>
                <a:endParaRPr lang="en-GB" sz="32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837098" y="2263921"/>
                <a:ext cx="5068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</a:t>
                </a:r>
                <a:endParaRPr lang="en-GB" sz="32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613603" y="1216088"/>
                <a:ext cx="950290" cy="580157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613602" y="1796245"/>
                <a:ext cx="950290" cy="1557979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0429939" y="1275334"/>
                <a:ext cx="1383998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GB" sz="12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uperficial</a:t>
                </a:r>
              </a:p>
              <a:p>
                <a:pPr algn="ctr"/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GB" sz="12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orsal horn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0429939" y="2325475"/>
                <a:ext cx="1383998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deep</a:t>
                </a:r>
              </a:p>
              <a:p>
                <a:pPr algn="ctr"/>
                <a:r>
                  <a:rPr lang="en-GB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GB" sz="1200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orsal horn</a:t>
                </a:r>
                <a:endParaRPr lang="en-GB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709323" y="813537"/>
              <a:ext cx="1110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vGlut1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96350" y="813537"/>
              <a:ext cx="108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SynGAP</a:t>
              </a:r>
              <a:endParaRPr lang="en-GB" sz="16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153461" y="3115918"/>
            <a:ext cx="637527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142714" y="1222061"/>
            <a:ext cx="913377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6362" y="5440511"/>
            <a:ext cx="174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anatomical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segregation?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0463" y="5492659"/>
            <a:ext cx="128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functional</a:t>
            </a: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processing?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5836" y="4229085"/>
            <a:ext cx="32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Tactile hypo-reactivity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 Syngap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+/-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rats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854938" y="5021073"/>
            <a:ext cx="523457" cy="3322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935437" y="5068989"/>
            <a:ext cx="523457" cy="3322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80" y="4736733"/>
            <a:ext cx="2333286" cy="1887407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1218334" y="5115478"/>
            <a:ext cx="2418028" cy="1232544"/>
            <a:chOff x="642550" y="3788931"/>
            <a:chExt cx="4106557" cy="2093239"/>
          </a:xfrm>
        </p:grpSpPr>
        <p:pic>
          <p:nvPicPr>
            <p:cNvPr id="99" name="Picture 6" descr="AutoNeuriteJ: An ImageJ plugin for measurement and classification of  neuritic extensions | bioRxiv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8" r="14069"/>
            <a:stretch/>
          </p:blipFill>
          <p:spPr bwMode="auto">
            <a:xfrm>
              <a:off x="642550" y="3788931"/>
              <a:ext cx="3935587" cy="209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Rectangle 99"/>
            <p:cNvSpPr/>
            <p:nvPr/>
          </p:nvSpPr>
          <p:spPr>
            <a:xfrm>
              <a:off x="4361970" y="4371204"/>
              <a:ext cx="306283" cy="254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42431" y="5013383"/>
              <a:ext cx="806676" cy="328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598317" y="1315166"/>
            <a:ext cx="353943" cy="19502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pinal cord dorsal horn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24339" y="3121318"/>
            <a:ext cx="637527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213592" y="1227461"/>
            <a:ext cx="913377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69195" y="1320566"/>
            <a:ext cx="353943" cy="19502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pinal cord dorsal horn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3" grpId="0"/>
      <p:bldP spid="96" grpId="0" animBg="1"/>
      <p:bldP spid="97" grpId="0"/>
      <p:bldP spid="19" grpId="0"/>
      <p:bldP spid="20" grpId="0"/>
      <p:bldP spid="21" grpId="0"/>
      <p:bldP spid="110" grpId="0"/>
      <p:bldP spid="111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3" y="902629"/>
            <a:ext cx="2378237" cy="23782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63" y="3814788"/>
            <a:ext cx="2378237" cy="23782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0327" y="5745368"/>
            <a:ext cx="254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Glut1</a:t>
            </a:r>
            <a: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tactile A-fibres</a:t>
            </a:r>
            <a:endParaRPr lang="en-GB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4824" y="2833377"/>
            <a:ext cx="285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IB4</a:t>
            </a:r>
            <a:b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non-peptidergic C-fibres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899458"/>
              </p:ext>
            </p:extLst>
          </p:nvPr>
        </p:nvGraphicFramePr>
        <p:xfrm>
          <a:off x="5429246" y="3858712"/>
          <a:ext cx="1976789" cy="213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Prism 9" r:id="rId5" imgW="2267054" imgH="2453009" progId="Prism9.Document">
                  <p:embed/>
                </p:oleObj>
              </mc:Choice>
              <mc:Fallback>
                <p:oleObj name="Prism 9" r:id="rId5" imgW="2267054" imgH="2453009" progId="Prism9.Document">
                  <p:embed/>
                  <p:pic>
                    <p:nvPicPr>
                      <p:cNvPr id="241" name="Object 24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46" y="3858712"/>
                        <a:ext cx="1976789" cy="213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45343"/>
              </p:ext>
            </p:extLst>
          </p:nvPr>
        </p:nvGraphicFramePr>
        <p:xfrm>
          <a:off x="7370595" y="3858711"/>
          <a:ext cx="2129062" cy="2138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Prism 9" r:id="rId7" imgW="2441000" imgH="2453009" progId="Prism9.Document">
                  <p:embed/>
                </p:oleObj>
              </mc:Choice>
              <mc:Fallback>
                <p:oleObj name="Prism 9" r:id="rId7" imgW="2441000" imgH="2453009" progId="Prism9.Document">
                  <p:embed/>
                  <p:pic>
                    <p:nvPicPr>
                      <p:cNvPr id="242" name="Object 2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70595" y="3858711"/>
                        <a:ext cx="2129062" cy="2138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658308"/>
              </p:ext>
            </p:extLst>
          </p:nvPr>
        </p:nvGraphicFramePr>
        <p:xfrm>
          <a:off x="9375917" y="3619227"/>
          <a:ext cx="2273030" cy="23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Prism 9" r:id="rId9" imgW="2607022" imgH="2727447" progId="Prism9.Document">
                  <p:embed/>
                </p:oleObj>
              </mc:Choice>
              <mc:Fallback>
                <p:oleObj name="Prism 9" r:id="rId9" imgW="2607022" imgH="2727447" progId="Prism9.Document">
                  <p:embed/>
                  <p:pic>
                    <p:nvPicPr>
                      <p:cNvPr id="243" name="Object 24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75917" y="3619227"/>
                        <a:ext cx="2273030" cy="237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57343"/>
              </p:ext>
            </p:extLst>
          </p:nvPr>
        </p:nvGraphicFramePr>
        <p:xfrm>
          <a:off x="5133005" y="841878"/>
          <a:ext cx="2273030" cy="23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Prism 9" r:id="rId11" imgW="2607022" imgH="2727447" progId="Prism9.Document">
                  <p:embed/>
                </p:oleObj>
              </mc:Choice>
              <mc:Fallback>
                <p:oleObj name="Prism 9" r:id="rId11" imgW="2607022" imgH="2727447" progId="Prism9.Document">
                  <p:embed/>
                  <p:pic>
                    <p:nvPicPr>
                      <p:cNvPr id="247" name="Object 24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33005" y="841878"/>
                        <a:ext cx="2273030" cy="237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352156"/>
              </p:ext>
            </p:extLst>
          </p:nvPr>
        </p:nvGraphicFramePr>
        <p:xfrm>
          <a:off x="7520940" y="841877"/>
          <a:ext cx="1976788" cy="23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Prism 9" r:id="rId13" imgW="2267054" imgH="2727447" progId="Prism9.Document">
                  <p:embed/>
                </p:oleObj>
              </mc:Choice>
              <mc:Fallback>
                <p:oleObj name="Prism 9" r:id="rId13" imgW="2267054" imgH="2727447" progId="Prism9.Document">
                  <p:embed/>
                  <p:pic>
                    <p:nvPicPr>
                      <p:cNvPr id="248" name="Object 24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20940" y="841877"/>
                        <a:ext cx="1976788" cy="237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37155"/>
              </p:ext>
            </p:extLst>
          </p:nvPr>
        </p:nvGraphicFramePr>
        <p:xfrm>
          <a:off x="9612633" y="902629"/>
          <a:ext cx="2036314" cy="23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Prism 9" r:id="rId15" imgW="2335480" imgH="2727447" progId="Prism9.Document">
                  <p:embed/>
                </p:oleObj>
              </mc:Choice>
              <mc:Fallback>
                <p:oleObj name="Prism 9" r:id="rId15" imgW="2335480" imgH="2727447" progId="Prism9.Document">
                  <p:embed/>
                  <p:pic>
                    <p:nvPicPr>
                      <p:cNvPr id="249" name="Object 2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12633" y="902629"/>
                        <a:ext cx="2036314" cy="237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201074" y="2373715"/>
            <a:ext cx="1992604" cy="2138136"/>
            <a:chOff x="271545" y="2442941"/>
            <a:chExt cx="1992604" cy="2138136"/>
          </a:xfrm>
        </p:grpSpPr>
        <p:sp>
          <p:nvSpPr>
            <p:cNvPr id="52" name="Rectangle 51"/>
            <p:cNvSpPr/>
            <p:nvPr/>
          </p:nvSpPr>
          <p:spPr>
            <a:xfrm>
              <a:off x="1313859" y="2442941"/>
              <a:ext cx="950290" cy="5801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13858" y="3023098"/>
              <a:ext cx="950290" cy="155797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1545" y="245192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nociceptive</a:t>
              </a:r>
              <a:endPara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eft Brace 54"/>
            <p:cNvSpPr/>
            <p:nvPr/>
          </p:nvSpPr>
          <p:spPr>
            <a:xfrm>
              <a:off x="1481712" y="3091823"/>
              <a:ext cx="194166" cy="1420525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1287546" y="2511273"/>
              <a:ext cx="194166" cy="443493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85894" y="2733019"/>
              <a:ext cx="7279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9" idx="2"/>
              <a:endCxn id="55" idx="1"/>
            </p:cNvCxnSpPr>
            <p:nvPr/>
          </p:nvCxnSpPr>
          <p:spPr>
            <a:xfrm>
              <a:off x="585894" y="3802086"/>
              <a:ext cx="89581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71545" y="3525087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tactile</a:t>
              </a: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Central termination pattern of tactile and nociceptive inputs is unaltered</a:t>
            </a:r>
          </a:p>
        </p:txBody>
      </p:sp>
    </p:spTree>
    <p:extLst>
      <p:ext uri="{BB962C8B-B14F-4D97-AF65-F5344CB8AC3E}">
        <p14:creationId xmlns:p14="http://schemas.microsoft.com/office/powerpoint/2010/main" val="25118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42" y="2012597"/>
            <a:ext cx="3217560" cy="23839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61987" y="2012593"/>
            <a:ext cx="25439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S100</a:t>
            </a:r>
          </a:p>
          <a:p>
            <a:r>
              <a:rPr lang="en-GB" sz="105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NF200</a:t>
            </a:r>
          </a:p>
          <a:p>
            <a:r>
              <a:rPr lang="en-GB" sz="10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ColIV</a:t>
            </a:r>
            <a:endParaRPr lang="en-GB" sz="10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987" y1="38281" x2="99060" y2="38802"/>
                        <a14:foregroundMark x1="19122" y1="50000" x2="99687" y2="49479"/>
                        <a14:foregroundMark x1="20063" y1="27344" x2="99060" y2="27083"/>
                        <a14:foregroundMark x1="31975" y1="25260" x2="92790" y2="23177"/>
                        <a14:foregroundMark x1="57680" y1="19531" x2="99687" y2="19271"/>
                        <a14:foregroundMark x1="26959" y1="21875" x2="28527" y2="24479"/>
                        <a14:foregroundMark x1="33542" y1="28385" x2="48276" y2="42969"/>
                        <a14:foregroundMark x1="34169" y1="32552" x2="46082" y2="56510"/>
                        <a14:foregroundMark x1="22571" y1="34375" x2="45768" y2="51302"/>
                        <a14:foregroundMark x1="25392" y1="25260" x2="50470" y2="54948"/>
                        <a14:foregroundMark x1="25392" y1="32292" x2="38871" y2="47917"/>
                        <a14:foregroundMark x1="27900" y1="34375" x2="73041" y2="47396"/>
                        <a14:foregroundMark x1="53918" y1="17448" x2="73354" y2="58854"/>
                        <a14:foregroundMark x1="53605" y1="16146" x2="71787" y2="38802"/>
                        <a14:foregroundMark x1="65517" y1="25781" x2="81191" y2="52604"/>
                        <a14:foregroundMark x1="55486" y1="32552" x2="67085" y2="39583"/>
                        <a14:foregroundMark x1="53918" y1="30469" x2="68025" y2="31771"/>
                        <a14:foregroundMark x1="56740" y1="22656" x2="66458" y2="27865"/>
                        <a14:foregroundMark x1="58307" y1="21875" x2="69592" y2="24740"/>
                        <a14:foregroundMark x1="57680" y1="27344" x2="16301" y2="53906"/>
                        <a14:backgroundMark x1="6897" y1="6250" x2="2821" y2="9115"/>
                        <a14:backgroundMark x1="5956" y1="6510" x2="3135" y2="11719"/>
                        <a14:backgroundMark x1="8464" y1="8333" x2="7524" y2="13021"/>
                        <a14:backgroundMark x1="8150" y1="13021" x2="627" y2="12760"/>
                        <a14:backgroundMark x1="627" y1="10938" x2="627" y2="2604"/>
                        <a14:backgroundMark x1="2821" y1="2604" x2="10658" y2="3646"/>
                        <a14:backgroundMark x1="10658" y1="3906" x2="11599" y2="9115"/>
                        <a14:backgroundMark x1="11599" y1="9115" x2="7524" y2="1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39" y="2088797"/>
            <a:ext cx="1820131" cy="219100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478424"/>
              </p:ext>
            </p:extLst>
          </p:nvPr>
        </p:nvGraphicFramePr>
        <p:xfrm>
          <a:off x="5566374" y="1763721"/>
          <a:ext cx="2257425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Prism 9" r:id="rId6" imgW="2258051" imgH="2727447" progId="Prism9.Document">
                  <p:embed/>
                </p:oleObj>
              </mc:Choice>
              <mc:Fallback>
                <p:oleObj name="Prism 9" r:id="rId6" imgW="2258051" imgH="2727447" progId="Prism9.Document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6374" y="1763721"/>
                        <a:ext cx="2257425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96841"/>
              </p:ext>
            </p:extLst>
          </p:nvPr>
        </p:nvGraphicFramePr>
        <p:xfrm>
          <a:off x="7589203" y="1763720"/>
          <a:ext cx="2436813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Prism 9" r:id="rId8" imgW="2436318" imgH="2727447" progId="Prism9.Document">
                  <p:embed/>
                </p:oleObj>
              </mc:Choice>
              <mc:Fallback>
                <p:oleObj name="Prism 9" r:id="rId8" imgW="2436318" imgH="2727447" progId="Prism9.Document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89203" y="1763720"/>
                        <a:ext cx="2436813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093801"/>
              </p:ext>
            </p:extLst>
          </p:nvPr>
        </p:nvGraphicFramePr>
        <p:xfrm>
          <a:off x="9791419" y="1763720"/>
          <a:ext cx="2436812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Prism 9" r:id="rId10" imgW="2436318" imgH="2727447" progId="Prism9.Document">
                  <p:embed/>
                </p:oleObj>
              </mc:Choice>
              <mc:Fallback>
                <p:oleObj name="Prism 9" r:id="rId10" imgW="2436318" imgH="2727447" progId="Prism9.Document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91419" y="1763720"/>
                        <a:ext cx="2436812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Peripheral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termination pattern of tactile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unaltered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1514" y="5525945"/>
            <a:ext cx="696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naltered gross anatomical organisation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r="71995"/>
          <a:stretch/>
        </p:blipFill>
        <p:spPr bwMode="auto">
          <a:xfrm>
            <a:off x="1709687" y="1460234"/>
            <a:ext cx="2195360" cy="20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48142" y="1344198"/>
            <a:ext cx="2024354" cy="2138136"/>
            <a:chOff x="239795" y="2442941"/>
            <a:chExt cx="2024354" cy="2138136"/>
          </a:xfrm>
        </p:grpSpPr>
        <p:sp>
          <p:nvSpPr>
            <p:cNvPr id="17" name="Rectangle 16"/>
            <p:cNvSpPr/>
            <p:nvPr/>
          </p:nvSpPr>
          <p:spPr>
            <a:xfrm>
              <a:off x="1313859" y="2442941"/>
              <a:ext cx="950290" cy="580157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3858" y="3023098"/>
              <a:ext cx="950290" cy="1557979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9795" y="245192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nociceptive</a:t>
              </a:r>
              <a:endPara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1481712" y="3091823"/>
              <a:ext cx="194166" cy="1420525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287546" y="2511273"/>
              <a:ext cx="194166" cy="443493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85894" y="2733019"/>
              <a:ext cx="7279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2"/>
              <a:endCxn id="21" idx="1"/>
            </p:cNvCxnSpPr>
            <p:nvPr/>
          </p:nvCxnSpPr>
          <p:spPr>
            <a:xfrm>
              <a:off x="554144" y="3802086"/>
              <a:ext cx="92756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9795" y="3525087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tactile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74187" y="82689"/>
            <a:ext cx="12043626" cy="4312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characterisation of Syngap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+/-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spinal processing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59244" y="1046892"/>
            <a:ext cx="995600" cy="22130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904813" y="3220724"/>
            <a:ext cx="180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rimary afferent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lectrical properties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7e3084-1bb6-4987-8bd7-f79b29e2b1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2BDE79B7E3E408420BB5B8198F5DB" ma:contentTypeVersion="17" ma:contentTypeDescription="Create a new document." ma:contentTypeScope="" ma:versionID="356780a8a7cc892d8348d1cbacd19114">
  <xsd:schema xmlns:xsd="http://www.w3.org/2001/XMLSchema" xmlns:xs="http://www.w3.org/2001/XMLSchema" xmlns:p="http://schemas.microsoft.com/office/2006/metadata/properties" xmlns:ns3="4c7e3084-1bb6-4987-8bd7-f79b29e2b1ac" xmlns:ns4="6d36a60d-fe16-433f-adff-bb7e2b8ee190" targetNamespace="http://schemas.microsoft.com/office/2006/metadata/properties" ma:root="true" ma:fieldsID="be28e61cd26b0c04234bc1ae2c600c31" ns3:_="" ns4:_="">
    <xsd:import namespace="4c7e3084-1bb6-4987-8bd7-f79b29e2b1ac"/>
    <xsd:import namespace="6d36a60d-fe16-433f-adff-bb7e2b8ee1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e3084-1bb6-4987-8bd7-f79b29e2b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a60d-fe16-433f-adff-bb7e2b8ee19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249E56-B131-41A5-8234-E94A421430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EC2C99-F71A-47CA-9885-761AC7138A6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d36a60d-fe16-433f-adff-bb7e2b8ee190"/>
    <ds:schemaRef ds:uri="4c7e3084-1bb6-4987-8bd7-f79b29e2b1a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B620C7-E444-4064-A133-B2672FC3D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e3084-1bb6-4987-8bd7-f79b29e2b1ac"/>
    <ds:schemaRef ds:uri="6d36a60d-fe16-433f-adff-bb7e2b8ee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671</Words>
  <Application>Microsoft Office PowerPoint</Application>
  <PresentationFormat>Widescreen</PresentationFormat>
  <Paragraphs>181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Prism 9</vt:lpstr>
      <vt:lpstr>GraphPad Prism 9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Spinal somatosensory processing undergoes postnatal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Katarzyna Mazur</dc:creator>
  <cp:lastModifiedBy>Katarzyna Mazur</cp:lastModifiedBy>
  <cp:revision>70</cp:revision>
  <dcterms:created xsi:type="dcterms:W3CDTF">2023-11-17T16:24:05Z</dcterms:created>
  <dcterms:modified xsi:type="dcterms:W3CDTF">2023-11-23T17:20:44Z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0x0101008EE2BDE79B7E3E408420BB5B8198F5DB</vt:lpwstr>
  </property>
</Properties>
</file>